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3"/>
  </p:notesMasterIdLst>
  <p:sldIdLst>
    <p:sldId id="256" r:id="rId2"/>
    <p:sldId id="290" r:id="rId3"/>
    <p:sldId id="291" r:id="rId4"/>
    <p:sldId id="257" r:id="rId5"/>
    <p:sldId id="271" r:id="rId6"/>
    <p:sldId id="259" r:id="rId7"/>
    <p:sldId id="258" r:id="rId8"/>
    <p:sldId id="272" r:id="rId9"/>
    <p:sldId id="260" r:id="rId10"/>
    <p:sldId id="292" r:id="rId11"/>
    <p:sldId id="261" r:id="rId12"/>
    <p:sldId id="262" r:id="rId13"/>
    <p:sldId id="264" r:id="rId14"/>
    <p:sldId id="263" r:id="rId15"/>
    <p:sldId id="265" r:id="rId16"/>
    <p:sldId id="266" r:id="rId17"/>
    <p:sldId id="267" r:id="rId18"/>
    <p:sldId id="268" r:id="rId19"/>
    <p:sldId id="293" r:id="rId20"/>
    <p:sldId id="270"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94646"/>
  </p:normalViewPr>
  <p:slideViewPr>
    <p:cSldViewPr snapToGrid="0">
      <p:cViewPr varScale="1">
        <p:scale>
          <a:sx n="84" d="100"/>
          <a:sy n="84" d="100"/>
        </p:scale>
        <p:origin x="784"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474F5-FD16-9C4B-8408-6FF4F42B5296}"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DC971-2DE2-474C-B662-C430A5DE88EC}" type="slidenum">
              <a:rPr lang="en-US" smtClean="0"/>
              <a:t>‹#›</a:t>
            </a:fld>
            <a:endParaRPr lang="en-US"/>
          </a:p>
        </p:txBody>
      </p:sp>
    </p:spTree>
    <p:extLst>
      <p:ext uri="{BB962C8B-B14F-4D97-AF65-F5344CB8AC3E}">
        <p14:creationId xmlns:p14="http://schemas.microsoft.com/office/powerpoint/2010/main" val="2054943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a:t>
            </a:fld>
            <a:endParaRPr lang="en-US"/>
          </a:p>
        </p:txBody>
      </p:sp>
    </p:spTree>
    <p:extLst>
      <p:ext uri="{BB962C8B-B14F-4D97-AF65-F5344CB8AC3E}">
        <p14:creationId xmlns:p14="http://schemas.microsoft.com/office/powerpoint/2010/main" val="523048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most people’s greatest fear is not knowing what to say, if you go prepared to listen and let the grieving person lead in the conversation, you might find that their loss or death is not what is on their mind. They may just need to talk.</a:t>
            </a:r>
          </a:p>
          <a:p>
            <a:endParaRPr lang="en-US" dirty="0"/>
          </a:p>
        </p:txBody>
      </p:sp>
      <p:sp>
        <p:nvSpPr>
          <p:cNvPr id="4" name="Slide Number Placeholder 3"/>
          <p:cNvSpPr>
            <a:spLocks noGrp="1"/>
          </p:cNvSpPr>
          <p:nvPr>
            <p:ph type="sldNum" sz="quarter" idx="5"/>
          </p:nvPr>
        </p:nvSpPr>
        <p:spPr/>
        <p:txBody>
          <a:bodyPr/>
          <a:lstStyle/>
          <a:p>
            <a:fld id="{CE4DC971-2DE2-474C-B662-C430A5DE88EC}" type="slidenum">
              <a:rPr lang="en-US" smtClean="0"/>
              <a:t>12</a:t>
            </a:fld>
            <a:endParaRPr lang="en-US"/>
          </a:p>
        </p:txBody>
      </p:sp>
    </p:spTree>
    <p:extLst>
      <p:ext uri="{BB962C8B-B14F-4D97-AF65-F5344CB8AC3E}">
        <p14:creationId xmlns:p14="http://schemas.microsoft.com/office/powerpoint/2010/main" val="896683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13</a:t>
            </a:fld>
            <a:endParaRPr lang="en-US"/>
          </a:p>
        </p:txBody>
      </p:sp>
    </p:spTree>
    <p:extLst>
      <p:ext uri="{BB962C8B-B14F-4D97-AF65-F5344CB8AC3E}">
        <p14:creationId xmlns:p14="http://schemas.microsoft.com/office/powerpoint/2010/main" val="550269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reality is that during these difficult times the challenge for the patient and family includes thinking about what needs to be done or asking someone to do it. It would be better to offer to do specific things for them such as:</a:t>
            </a:r>
          </a:p>
          <a:p>
            <a:endParaRPr lang="en-US" dirty="0"/>
          </a:p>
        </p:txBody>
      </p:sp>
      <p:sp>
        <p:nvSpPr>
          <p:cNvPr id="4" name="Slide Number Placeholder 3"/>
          <p:cNvSpPr>
            <a:spLocks noGrp="1"/>
          </p:cNvSpPr>
          <p:nvPr>
            <p:ph type="sldNum" sz="quarter" idx="5"/>
          </p:nvPr>
        </p:nvSpPr>
        <p:spPr/>
        <p:txBody>
          <a:bodyPr/>
          <a:lstStyle/>
          <a:p>
            <a:fld id="{CE4DC971-2DE2-474C-B662-C430A5DE88EC}" type="slidenum">
              <a:rPr lang="en-US" smtClean="0"/>
              <a:t>14</a:t>
            </a:fld>
            <a:endParaRPr lang="en-US"/>
          </a:p>
        </p:txBody>
      </p:sp>
    </p:spTree>
    <p:extLst>
      <p:ext uri="{BB962C8B-B14F-4D97-AF65-F5344CB8AC3E}">
        <p14:creationId xmlns:p14="http://schemas.microsoft.com/office/powerpoint/2010/main" val="932433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15</a:t>
            </a:fld>
            <a:endParaRPr lang="en-US"/>
          </a:p>
        </p:txBody>
      </p:sp>
    </p:spTree>
    <p:extLst>
      <p:ext uri="{BB962C8B-B14F-4D97-AF65-F5344CB8AC3E}">
        <p14:creationId xmlns:p14="http://schemas.microsoft.com/office/powerpoint/2010/main" val="2194246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helpful to ask them “Is there someone you would like to see or talk to?” Offer to try to contact the person the person they would like to see. If the other person is not willing to speak with them, you can still help by asking them questions such as “If you could talk to them, what would you tell them?” Suggesting that they write a letter that they can choose to mail or to burn could help them process their feelings and find peace.</a:t>
            </a:r>
          </a:p>
        </p:txBody>
      </p:sp>
      <p:sp>
        <p:nvSpPr>
          <p:cNvPr id="4" name="Slide Number Placeholder 3"/>
          <p:cNvSpPr>
            <a:spLocks noGrp="1"/>
          </p:cNvSpPr>
          <p:nvPr>
            <p:ph type="sldNum" sz="quarter" idx="5"/>
          </p:nvPr>
        </p:nvSpPr>
        <p:spPr/>
        <p:txBody>
          <a:bodyPr/>
          <a:lstStyle/>
          <a:p>
            <a:fld id="{CE4DC971-2DE2-474C-B662-C430A5DE88EC}" type="slidenum">
              <a:rPr lang="en-US" smtClean="0"/>
              <a:t>16</a:t>
            </a:fld>
            <a:endParaRPr lang="en-US"/>
          </a:p>
        </p:txBody>
      </p:sp>
    </p:spTree>
    <p:extLst>
      <p:ext uri="{BB962C8B-B14F-4D97-AF65-F5344CB8AC3E}">
        <p14:creationId xmlns:p14="http://schemas.microsoft.com/office/powerpoint/2010/main" val="4047822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medical field has come to recognize the benefits of praying for those who are ill. We need not feel the obligation to pray for healing; it does not reveal a lack of faith, but recognition of the inevitable. Sometimes, praying for comfort and peace, courage and strength, hope and renewal of love for themselves and others is more helpful at the end-stage of life.</a:t>
            </a:r>
          </a:p>
          <a:p>
            <a:endParaRPr lang="en-US" dirty="0"/>
          </a:p>
        </p:txBody>
      </p:sp>
      <p:sp>
        <p:nvSpPr>
          <p:cNvPr id="4" name="Slide Number Placeholder 3"/>
          <p:cNvSpPr>
            <a:spLocks noGrp="1"/>
          </p:cNvSpPr>
          <p:nvPr>
            <p:ph type="sldNum" sz="quarter" idx="5"/>
          </p:nvPr>
        </p:nvSpPr>
        <p:spPr/>
        <p:txBody>
          <a:bodyPr/>
          <a:lstStyle/>
          <a:p>
            <a:fld id="{CE4DC971-2DE2-474C-B662-C430A5DE88EC}" type="slidenum">
              <a:rPr lang="en-US" smtClean="0"/>
              <a:t>17</a:t>
            </a:fld>
            <a:endParaRPr lang="en-US"/>
          </a:p>
        </p:txBody>
      </p:sp>
    </p:spTree>
    <p:extLst>
      <p:ext uri="{BB962C8B-B14F-4D97-AF65-F5344CB8AC3E}">
        <p14:creationId xmlns:p14="http://schemas.microsoft.com/office/powerpoint/2010/main" val="2353999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18</a:t>
            </a:fld>
            <a:endParaRPr lang="en-US"/>
          </a:p>
        </p:txBody>
      </p:sp>
    </p:spTree>
    <p:extLst>
      <p:ext uri="{BB962C8B-B14F-4D97-AF65-F5344CB8AC3E}">
        <p14:creationId xmlns:p14="http://schemas.microsoft.com/office/powerpoint/2010/main" val="185013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19</a:t>
            </a:fld>
            <a:endParaRPr lang="en-US"/>
          </a:p>
        </p:txBody>
      </p:sp>
    </p:spTree>
    <p:extLst>
      <p:ext uri="{BB962C8B-B14F-4D97-AF65-F5344CB8AC3E}">
        <p14:creationId xmlns:p14="http://schemas.microsoft.com/office/powerpoint/2010/main" val="183303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Fixing them is often more about us and our discomfort with their grief than it is about them. Try not to let your feelings get in the way.  Address your own discomfort with the pain of seeing yourself or others grieving, and get out of your comfort zone to meet the needs of the other person.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we share our pain with others, we all get to carry it together, which makes it easier and lighter for the one experiencing it. That is why being there for the mourner is your gift to them, the ministry of presence. Sorrow shared is sorrow halved.</a:t>
            </a:r>
          </a:p>
          <a:p>
            <a:endParaRPr lang="en-US" dirty="0"/>
          </a:p>
        </p:txBody>
      </p:sp>
      <p:sp>
        <p:nvSpPr>
          <p:cNvPr id="4" name="Slide Number Placeholder 3"/>
          <p:cNvSpPr>
            <a:spLocks noGrp="1"/>
          </p:cNvSpPr>
          <p:nvPr>
            <p:ph type="sldNum" sz="quarter" idx="5"/>
          </p:nvPr>
        </p:nvSpPr>
        <p:spPr/>
        <p:txBody>
          <a:bodyPr/>
          <a:lstStyle/>
          <a:p>
            <a:fld id="{CE4DC971-2DE2-474C-B662-C430A5DE88EC}" type="slidenum">
              <a:rPr lang="en-US" smtClean="0"/>
              <a:t>20</a:t>
            </a:fld>
            <a:endParaRPr lang="en-US"/>
          </a:p>
        </p:txBody>
      </p:sp>
    </p:spTree>
    <p:extLst>
      <p:ext uri="{BB962C8B-B14F-4D97-AF65-F5344CB8AC3E}">
        <p14:creationId xmlns:p14="http://schemas.microsoft.com/office/powerpoint/2010/main" val="2290888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21</a:t>
            </a:fld>
            <a:endParaRPr lang="en-US"/>
          </a:p>
        </p:txBody>
      </p:sp>
    </p:spTree>
    <p:extLst>
      <p:ext uri="{BB962C8B-B14F-4D97-AF65-F5344CB8AC3E}">
        <p14:creationId xmlns:p14="http://schemas.microsoft.com/office/powerpoint/2010/main" val="31873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4</a:t>
            </a:fld>
            <a:endParaRPr lang="en-US"/>
          </a:p>
        </p:txBody>
      </p:sp>
    </p:spTree>
    <p:extLst>
      <p:ext uri="{BB962C8B-B14F-4D97-AF65-F5344CB8AC3E}">
        <p14:creationId xmlns:p14="http://schemas.microsoft.com/office/powerpoint/2010/main" val="863622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5</a:t>
            </a:fld>
            <a:endParaRPr lang="en-US"/>
          </a:p>
        </p:txBody>
      </p:sp>
    </p:spTree>
    <p:extLst>
      <p:ext uri="{BB962C8B-B14F-4D97-AF65-F5344CB8AC3E}">
        <p14:creationId xmlns:p14="http://schemas.microsoft.com/office/powerpoint/2010/main" val="46819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6</a:t>
            </a:fld>
            <a:endParaRPr lang="en-US"/>
          </a:p>
        </p:txBody>
      </p:sp>
    </p:spTree>
    <p:extLst>
      <p:ext uri="{BB962C8B-B14F-4D97-AF65-F5344CB8AC3E}">
        <p14:creationId xmlns:p14="http://schemas.microsoft.com/office/powerpoint/2010/main" val="358146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7</a:t>
            </a:fld>
            <a:endParaRPr lang="en-US"/>
          </a:p>
        </p:txBody>
      </p:sp>
    </p:spTree>
    <p:extLst>
      <p:ext uri="{BB962C8B-B14F-4D97-AF65-F5344CB8AC3E}">
        <p14:creationId xmlns:p14="http://schemas.microsoft.com/office/powerpoint/2010/main" val="3621707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8</a:t>
            </a:fld>
            <a:endParaRPr lang="en-US"/>
          </a:p>
        </p:txBody>
      </p:sp>
    </p:spTree>
    <p:extLst>
      <p:ext uri="{BB962C8B-B14F-4D97-AF65-F5344CB8AC3E}">
        <p14:creationId xmlns:p14="http://schemas.microsoft.com/office/powerpoint/2010/main" val="3109896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9</a:t>
            </a:fld>
            <a:endParaRPr lang="en-US"/>
          </a:p>
        </p:txBody>
      </p:sp>
    </p:spTree>
    <p:extLst>
      <p:ext uri="{BB962C8B-B14F-4D97-AF65-F5344CB8AC3E}">
        <p14:creationId xmlns:p14="http://schemas.microsoft.com/office/powerpoint/2010/main" val="377621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10</a:t>
            </a:fld>
            <a:endParaRPr lang="en-US"/>
          </a:p>
        </p:txBody>
      </p:sp>
    </p:spTree>
    <p:extLst>
      <p:ext uri="{BB962C8B-B14F-4D97-AF65-F5344CB8AC3E}">
        <p14:creationId xmlns:p14="http://schemas.microsoft.com/office/powerpoint/2010/main" val="638608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DC971-2DE2-474C-B662-C430A5DE88EC}" type="slidenum">
              <a:rPr lang="en-US" smtClean="0"/>
              <a:t>11</a:t>
            </a:fld>
            <a:endParaRPr lang="en-US"/>
          </a:p>
        </p:txBody>
      </p:sp>
    </p:spTree>
    <p:extLst>
      <p:ext uri="{BB962C8B-B14F-4D97-AF65-F5344CB8AC3E}">
        <p14:creationId xmlns:p14="http://schemas.microsoft.com/office/powerpoint/2010/main" val="85829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8A87A34-81AB-432B-8DAE-1953F412C126}" type="datetimeFigureOut">
              <a:rPr lang="en-US" smtClean="0"/>
              <a:t>9/22/19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9/22/19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8A87A34-81AB-432B-8DAE-1953F412C126}" type="datetimeFigureOut">
              <a:rPr lang="en-US" smtClean="0"/>
              <a:t>9/22/19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9/22/19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48A87A34-81AB-432B-8DAE-1953F412C126}" type="datetimeFigureOut">
              <a:rPr lang="en-US" smtClean="0"/>
              <a:pPr/>
              <a:t>9/22/19</a:t>
            </a:fld>
            <a:endParaRPr lang="en-US" dirty="0"/>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6D22F896-40B5-4ADD-8801-0D06FADFA095}" type="slidenum">
              <a:rPr lang="en-US" smtClean="0"/>
              <a:pPr/>
              <a:t>‹#›</a:t>
            </a:fld>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CCRDzRd8kgQ"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Ministry of Presence</a:t>
            </a:r>
          </a:p>
        </p:txBody>
      </p:sp>
      <p:sp>
        <p:nvSpPr>
          <p:cNvPr id="3" name="Subtitle 2"/>
          <p:cNvSpPr>
            <a:spLocks noGrp="1"/>
          </p:cNvSpPr>
          <p:nvPr>
            <p:ph type="subTitle" idx="1"/>
          </p:nvPr>
        </p:nvSpPr>
        <p:spPr/>
        <p:txBody>
          <a:bodyPr>
            <a:normAutofit lnSpcReduction="10000"/>
          </a:bodyPr>
          <a:lstStyle/>
          <a:p>
            <a:r>
              <a:rPr lang="en-US" dirty="0"/>
              <a:t>David and  Beverly Sedlacek</a:t>
            </a:r>
          </a:p>
          <a:p>
            <a:r>
              <a:rPr lang="en-US" dirty="0"/>
              <a:t>Andrews University SDA Theological Seminary</a:t>
            </a:r>
          </a:p>
          <a:p>
            <a:r>
              <a:rPr lang="en-US" dirty="0"/>
              <a:t>Grief Colloquium</a:t>
            </a:r>
          </a:p>
          <a:p>
            <a:r>
              <a:rPr lang="en-US" dirty="0"/>
              <a:t>September 22, 2019</a:t>
            </a:r>
          </a:p>
        </p:txBody>
      </p:sp>
    </p:spTree>
    <p:extLst>
      <p:ext uri="{BB962C8B-B14F-4D97-AF65-F5344CB8AC3E}">
        <p14:creationId xmlns:p14="http://schemas.microsoft.com/office/powerpoint/2010/main" val="159518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862667"/>
            <a:ext cx="9905999" cy="4419600"/>
          </a:xfrm>
        </p:spPr>
        <p:txBody>
          <a:bodyPr>
            <a:normAutofit/>
          </a:bodyPr>
          <a:lstStyle/>
          <a:p>
            <a:endParaRPr lang="en-US" dirty="0"/>
          </a:p>
          <a:p>
            <a:r>
              <a:rPr lang="en-US" dirty="0"/>
              <a:t>Look for ways to add new activities to your loved one’s life, or think about how you might incorporate elements of a favorite pastime. If your mother was an avid golfer, she may have no interest in taking up knitting if her doctor tells her to stay off the links. Ask her what she misses about golf, though, and you may realize that she misses the camaraderie more than the activity itself. Would she be able to meet her foursome for lunch after they’ve finished their round?</a:t>
            </a:r>
          </a:p>
          <a:p>
            <a:r>
              <a:rPr lang="en-US" dirty="0"/>
              <a:t>Joining a support group can help you learn what others have found to be helpful.</a:t>
            </a:r>
          </a:p>
          <a:p>
            <a:endParaRPr lang="en-US" dirty="0"/>
          </a:p>
        </p:txBody>
      </p:sp>
      <p:sp>
        <p:nvSpPr>
          <p:cNvPr id="2" name="Title 1"/>
          <p:cNvSpPr>
            <a:spLocks noGrp="1"/>
          </p:cNvSpPr>
          <p:nvPr>
            <p:ph type="title"/>
          </p:nvPr>
        </p:nvSpPr>
        <p:spPr/>
        <p:txBody>
          <a:bodyPr>
            <a:normAutofit fontScale="90000"/>
          </a:bodyPr>
          <a:lstStyle/>
          <a:p>
            <a:br>
              <a:rPr lang="en-US" b="1" dirty="0"/>
            </a:br>
            <a:r>
              <a:rPr lang="en-US" b="1" dirty="0"/>
              <a:t>Helping Your Loved One Adjust</a:t>
            </a:r>
            <a:br>
              <a:rPr lang="en-US" b="1" dirty="0"/>
            </a:br>
            <a:endParaRPr lang="en-US" dirty="0"/>
          </a:p>
        </p:txBody>
      </p:sp>
    </p:spTree>
    <p:extLst>
      <p:ext uri="{BB962C8B-B14F-4D97-AF65-F5344CB8AC3E}">
        <p14:creationId xmlns:p14="http://schemas.microsoft.com/office/powerpoint/2010/main" val="15841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Most people feel uncomfortable talking about death and dying. Therefore, when they hear of a friend or loved one has been diagnosed with a terminal illness, they stay away. In reality, what you say is not what matters most to the terminally ill person or their family, but rather the fact that you cared enough to come to be with them. Respect their privacy including visiting hours. Call in advance and ask if it okay for you to visit.</a:t>
            </a:r>
          </a:p>
        </p:txBody>
      </p:sp>
      <p:sp>
        <p:nvSpPr>
          <p:cNvPr id="2" name="Title 1"/>
          <p:cNvSpPr>
            <a:spLocks noGrp="1"/>
          </p:cNvSpPr>
          <p:nvPr>
            <p:ph type="title"/>
          </p:nvPr>
        </p:nvSpPr>
        <p:spPr/>
        <p:txBody>
          <a:bodyPr/>
          <a:lstStyle/>
          <a:p>
            <a:r>
              <a:rPr lang="en-US" dirty="0"/>
              <a:t>The Ministry of Presence</a:t>
            </a:r>
          </a:p>
        </p:txBody>
      </p:sp>
    </p:spTree>
    <p:extLst>
      <p:ext uri="{BB962C8B-B14F-4D97-AF65-F5344CB8AC3E}">
        <p14:creationId xmlns:p14="http://schemas.microsoft.com/office/powerpoint/2010/main" val="152224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t>More important than what you say is </a:t>
            </a:r>
          </a:p>
          <a:p>
            <a:pPr marL="0" indent="0">
              <a:buNone/>
            </a:pPr>
            <a:r>
              <a:rPr lang="en-US" sz="3200" dirty="0"/>
              <a:t>how much you listen. </a:t>
            </a:r>
          </a:p>
          <a:p>
            <a:endParaRPr lang="en-US" sz="3200" dirty="0">
              <a:hlinkClick r:id="rId3"/>
            </a:endParaRPr>
          </a:p>
          <a:p>
            <a:r>
              <a:rPr lang="en-US" dirty="0">
                <a:hlinkClick r:id="rId3"/>
              </a:rPr>
              <a:t>https://www.youtube.com/watch?v=CCRDzRd8kgQ</a:t>
            </a:r>
            <a:endParaRPr lang="en-US" dirty="0"/>
          </a:p>
          <a:p>
            <a:pPr marL="0" indent="0" algn="ctr">
              <a:buNone/>
            </a:pPr>
            <a:r>
              <a:rPr lang="en-US" dirty="0"/>
              <a:t>What did Gladys lose?</a:t>
            </a:r>
          </a:p>
          <a:p>
            <a:pPr marL="0" indent="0" algn="ctr">
              <a:buNone/>
            </a:pPr>
            <a:r>
              <a:rPr lang="en-US" dirty="0"/>
              <a:t>How was Naomi helpful?</a:t>
            </a:r>
          </a:p>
          <a:p>
            <a:pPr marL="0" indent="0">
              <a:buNone/>
            </a:pPr>
            <a:endParaRPr lang="en-US" dirty="0"/>
          </a:p>
        </p:txBody>
      </p:sp>
      <p:sp>
        <p:nvSpPr>
          <p:cNvPr id="2" name="Title 1"/>
          <p:cNvSpPr>
            <a:spLocks noGrp="1"/>
          </p:cNvSpPr>
          <p:nvPr>
            <p:ph type="title"/>
          </p:nvPr>
        </p:nvSpPr>
        <p:spPr/>
        <p:txBody>
          <a:bodyPr/>
          <a:lstStyle/>
          <a:p>
            <a:r>
              <a:rPr lang="en-US" dirty="0"/>
              <a:t>Listening</a:t>
            </a:r>
          </a:p>
        </p:txBody>
      </p:sp>
    </p:spTree>
    <p:extLst>
      <p:ext uri="{BB962C8B-B14F-4D97-AF65-F5344CB8AC3E}">
        <p14:creationId xmlns:p14="http://schemas.microsoft.com/office/powerpoint/2010/main" val="108523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If your family member/friend does not share your beliefs, this is not the time to try to convert them. For example, if they talk about going to heaven after their death, this is not a good time to give them a bible study on the state of the dead.</a:t>
            </a:r>
          </a:p>
        </p:txBody>
      </p:sp>
      <p:sp>
        <p:nvSpPr>
          <p:cNvPr id="2" name="Title 1"/>
          <p:cNvSpPr>
            <a:spLocks noGrp="1"/>
          </p:cNvSpPr>
          <p:nvPr>
            <p:ph type="title"/>
          </p:nvPr>
        </p:nvSpPr>
        <p:spPr/>
        <p:txBody>
          <a:bodyPr/>
          <a:lstStyle/>
          <a:p>
            <a:r>
              <a:rPr lang="en-US" dirty="0"/>
              <a:t>Empathize, Don’t Proselytize</a:t>
            </a:r>
          </a:p>
        </p:txBody>
      </p:sp>
    </p:spTree>
    <p:extLst>
      <p:ext uri="{BB962C8B-B14F-4D97-AF65-F5344CB8AC3E}">
        <p14:creationId xmlns:p14="http://schemas.microsoft.com/office/powerpoint/2010/main" val="384559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850" y="2317912"/>
            <a:ext cx="10563562" cy="3676487"/>
          </a:xfrm>
        </p:spPr>
        <p:txBody>
          <a:bodyPr>
            <a:normAutofit/>
          </a:bodyPr>
          <a:lstStyle/>
          <a:p>
            <a:pPr lvl="1"/>
            <a:r>
              <a:rPr lang="en-US" sz="2400" dirty="0"/>
              <a:t>Mow the grass</a:t>
            </a:r>
          </a:p>
          <a:p>
            <a:pPr lvl="1"/>
            <a:r>
              <a:rPr lang="en-US" sz="2400" dirty="0"/>
              <a:t>Wash clothes</a:t>
            </a:r>
          </a:p>
          <a:p>
            <a:pPr lvl="1"/>
            <a:r>
              <a:rPr lang="en-US" sz="2400" dirty="0"/>
              <a:t>Run errands such as grocery shopping</a:t>
            </a:r>
          </a:p>
          <a:p>
            <a:pPr lvl="1"/>
            <a:r>
              <a:rPr lang="en-US" sz="2400" dirty="0"/>
              <a:t>Providing food</a:t>
            </a:r>
          </a:p>
          <a:p>
            <a:pPr lvl="1"/>
            <a:r>
              <a:rPr lang="en-US" sz="2400" dirty="0"/>
              <a:t>Relieving the caregiver for a few hours so that they can become refreshed</a:t>
            </a:r>
          </a:p>
        </p:txBody>
      </p:sp>
      <p:sp>
        <p:nvSpPr>
          <p:cNvPr id="2" name="Title 1"/>
          <p:cNvSpPr>
            <a:spLocks noGrp="1"/>
          </p:cNvSpPr>
          <p:nvPr>
            <p:ph type="title"/>
          </p:nvPr>
        </p:nvSpPr>
        <p:spPr/>
        <p:txBody>
          <a:bodyPr/>
          <a:lstStyle/>
          <a:p>
            <a:r>
              <a:rPr lang="en-US" dirty="0"/>
              <a:t>Offer Practical Help</a:t>
            </a:r>
          </a:p>
        </p:txBody>
      </p:sp>
    </p:spTree>
    <p:extLst>
      <p:ext uri="{BB962C8B-B14F-4D97-AF65-F5344CB8AC3E}">
        <p14:creationId xmlns:p14="http://schemas.microsoft.com/office/powerpoint/2010/main" val="119634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If the person you are visiting expresses fear of dying, ask them about the source of their fear. Attempt to answer their question as best you can. </a:t>
            </a:r>
          </a:p>
          <a:p>
            <a:r>
              <a:rPr lang="en-US" sz="3200" dirty="0"/>
              <a:t>Some people are not afraid of death itself, but they are afraid of dying in pain. A hospice program may be of help.</a:t>
            </a:r>
          </a:p>
        </p:txBody>
      </p:sp>
      <p:sp>
        <p:nvSpPr>
          <p:cNvPr id="2" name="Title 1"/>
          <p:cNvSpPr>
            <a:spLocks noGrp="1"/>
          </p:cNvSpPr>
          <p:nvPr>
            <p:ph type="title"/>
          </p:nvPr>
        </p:nvSpPr>
        <p:spPr/>
        <p:txBody>
          <a:bodyPr/>
          <a:lstStyle/>
          <a:p>
            <a:r>
              <a:rPr lang="en-US" dirty="0"/>
              <a:t>Help Them To Die In Peace And Comfort</a:t>
            </a:r>
          </a:p>
        </p:txBody>
      </p:sp>
    </p:spTree>
    <p:extLst>
      <p:ext uri="{BB962C8B-B14F-4D97-AF65-F5344CB8AC3E}">
        <p14:creationId xmlns:p14="http://schemas.microsoft.com/office/powerpoint/2010/main" val="371473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2600" y="2675467"/>
            <a:ext cx="8017934" cy="3450696"/>
          </a:xfrm>
        </p:spPr>
        <p:txBody>
          <a:bodyPr>
            <a:normAutofit/>
          </a:bodyPr>
          <a:lstStyle/>
          <a:p>
            <a:pPr marL="0" indent="0">
              <a:buNone/>
            </a:pPr>
            <a:r>
              <a:rPr lang="en-US" sz="3200" dirty="0"/>
              <a:t>Many people have regrets </a:t>
            </a:r>
          </a:p>
          <a:p>
            <a:pPr marL="0" indent="0">
              <a:buNone/>
            </a:pPr>
            <a:r>
              <a:rPr lang="en-US" sz="3200" dirty="0"/>
              <a:t>from the past that they </a:t>
            </a:r>
          </a:p>
          <a:p>
            <a:pPr marL="0" indent="0">
              <a:buNone/>
            </a:pPr>
            <a:r>
              <a:rPr lang="en-US" sz="3200" dirty="0"/>
              <a:t>have not addressed. </a:t>
            </a:r>
          </a:p>
        </p:txBody>
      </p:sp>
      <p:sp>
        <p:nvSpPr>
          <p:cNvPr id="2" name="Title 1"/>
          <p:cNvSpPr>
            <a:spLocks noGrp="1"/>
          </p:cNvSpPr>
          <p:nvPr>
            <p:ph type="title"/>
          </p:nvPr>
        </p:nvSpPr>
        <p:spPr/>
        <p:txBody>
          <a:bodyPr/>
          <a:lstStyle/>
          <a:p>
            <a:r>
              <a:rPr lang="en-US" dirty="0"/>
              <a:t>Help Them To Die In Peace And Comfort</a:t>
            </a:r>
          </a:p>
        </p:txBody>
      </p:sp>
    </p:spTree>
    <p:extLst>
      <p:ext uri="{BB962C8B-B14F-4D97-AF65-F5344CB8AC3E}">
        <p14:creationId xmlns:p14="http://schemas.microsoft.com/office/powerpoint/2010/main" val="637668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2713" y="2338387"/>
            <a:ext cx="6237288" cy="3838046"/>
          </a:xfrm>
        </p:spPr>
        <p:txBody>
          <a:bodyPr>
            <a:normAutofit/>
          </a:bodyPr>
          <a:lstStyle/>
          <a:p>
            <a:r>
              <a:rPr lang="en-US" sz="3200" dirty="0"/>
              <a:t>Pray for them and with them. </a:t>
            </a:r>
          </a:p>
          <a:p>
            <a:r>
              <a:rPr lang="en-US" sz="3200" dirty="0"/>
              <a:t>Walking through this time with your friend or loved one is the most important thing you can do.</a:t>
            </a:r>
          </a:p>
        </p:txBody>
      </p:sp>
      <p:sp>
        <p:nvSpPr>
          <p:cNvPr id="2" name="Title 1"/>
          <p:cNvSpPr>
            <a:spLocks noGrp="1"/>
          </p:cNvSpPr>
          <p:nvPr>
            <p:ph type="title"/>
          </p:nvPr>
        </p:nvSpPr>
        <p:spPr/>
        <p:txBody>
          <a:bodyPr/>
          <a:lstStyle/>
          <a:p>
            <a:r>
              <a:rPr lang="en-US" dirty="0"/>
              <a:t>Help Them To Die In Peace And Comfort</a:t>
            </a:r>
          </a:p>
        </p:txBody>
      </p:sp>
    </p:spTree>
    <p:extLst>
      <p:ext uri="{BB962C8B-B14F-4D97-AF65-F5344CB8AC3E}">
        <p14:creationId xmlns:p14="http://schemas.microsoft.com/office/powerpoint/2010/main" val="178024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163232"/>
            <a:ext cx="9905999" cy="4516967"/>
          </a:xfrm>
        </p:spPr>
        <p:txBody>
          <a:bodyPr>
            <a:normAutofit fontScale="92500" lnSpcReduction="10000"/>
          </a:bodyPr>
          <a:lstStyle/>
          <a:p>
            <a:pPr marL="0" indent="0">
              <a:buNone/>
            </a:pPr>
            <a:r>
              <a:rPr lang="en-US" dirty="0"/>
              <a:t>“Don’t feel that way.”  </a:t>
            </a:r>
          </a:p>
          <a:p>
            <a:pPr marL="0" indent="0" algn="r">
              <a:buNone/>
            </a:pPr>
            <a:r>
              <a:rPr lang="en-US" dirty="0"/>
              <a:t>“God just needed another angel.” </a:t>
            </a:r>
          </a:p>
          <a:p>
            <a:pPr marL="0" indent="0" algn="ctr">
              <a:buNone/>
            </a:pPr>
            <a:endParaRPr lang="en-US" dirty="0"/>
          </a:p>
          <a:p>
            <a:pPr marL="0" indent="0" algn="ctr">
              <a:buNone/>
            </a:pPr>
            <a:r>
              <a:rPr lang="en-US" dirty="0"/>
              <a:t>“You are young. You can have another child.” </a:t>
            </a:r>
          </a:p>
          <a:p>
            <a:pPr marL="0" indent="0">
              <a:buNone/>
            </a:pPr>
            <a:endParaRPr lang="en-US" dirty="0"/>
          </a:p>
          <a:p>
            <a:pPr marL="0" indent="0">
              <a:buNone/>
            </a:pPr>
            <a:r>
              <a:rPr lang="en-US" dirty="0"/>
              <a:t>“God doesn’t give you more than you can handle.” </a:t>
            </a:r>
          </a:p>
          <a:p>
            <a:pPr marL="0" indent="0" algn="ctr">
              <a:buNone/>
            </a:pPr>
            <a:endParaRPr lang="en-US" dirty="0"/>
          </a:p>
          <a:p>
            <a:pPr marL="0" indent="0" algn="r">
              <a:buNone/>
            </a:pPr>
            <a:r>
              <a:rPr lang="en-US" dirty="0"/>
              <a:t>“We may not understand it, but it was God’s will.” </a:t>
            </a:r>
          </a:p>
          <a:p>
            <a:pPr marL="0" indent="0" algn="r">
              <a:buNone/>
            </a:pPr>
            <a:endParaRPr lang="en-US" dirty="0"/>
          </a:p>
          <a:p>
            <a:pPr marL="0" indent="0">
              <a:buNone/>
            </a:pPr>
            <a:r>
              <a:rPr lang="en-US" dirty="0"/>
              <a:t>“At least she lived a long life, many people die young.” </a:t>
            </a:r>
          </a:p>
          <a:p>
            <a:pPr marL="0" indent="0">
              <a:buNone/>
            </a:pPr>
            <a:endParaRPr lang="en-US" dirty="0"/>
          </a:p>
          <a:p>
            <a:pPr marL="0" indent="0" algn="ctr">
              <a:buNone/>
            </a:pPr>
            <a:r>
              <a:rPr lang="en-US" dirty="0"/>
              <a:t>“Be strong.” </a:t>
            </a:r>
          </a:p>
          <a:p>
            <a:pPr marL="0" indent="0">
              <a:buNone/>
            </a:pPr>
            <a:endParaRPr lang="en-US" dirty="0"/>
          </a:p>
          <a:p>
            <a:endParaRPr lang="en-US" dirty="0"/>
          </a:p>
        </p:txBody>
      </p:sp>
      <p:sp>
        <p:nvSpPr>
          <p:cNvPr id="2" name="Title 1"/>
          <p:cNvSpPr>
            <a:spLocks noGrp="1"/>
          </p:cNvSpPr>
          <p:nvPr>
            <p:ph type="title"/>
          </p:nvPr>
        </p:nvSpPr>
        <p:spPr/>
        <p:txBody>
          <a:bodyPr/>
          <a:lstStyle/>
          <a:p>
            <a:r>
              <a:rPr lang="en-US" dirty="0"/>
              <a:t>What Not to Say to a Grieving Person</a:t>
            </a:r>
          </a:p>
        </p:txBody>
      </p:sp>
    </p:spTree>
    <p:extLst>
      <p:ext uri="{BB962C8B-B14F-4D97-AF65-F5344CB8AC3E}">
        <p14:creationId xmlns:p14="http://schemas.microsoft.com/office/powerpoint/2010/main" val="1926028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163233"/>
            <a:ext cx="9905999" cy="4216400"/>
          </a:xfrm>
        </p:spPr>
        <p:txBody>
          <a:bodyPr>
            <a:normAutofit fontScale="92500" lnSpcReduction="10000"/>
          </a:bodyPr>
          <a:lstStyle/>
          <a:p>
            <a:pPr marL="0" indent="0">
              <a:buNone/>
            </a:pPr>
            <a:r>
              <a:rPr lang="en-US" dirty="0"/>
              <a:t>“He is in a better place.” </a:t>
            </a:r>
          </a:p>
          <a:p>
            <a:pPr marL="0" indent="0" algn="ctr">
              <a:buNone/>
            </a:pPr>
            <a:r>
              <a:rPr lang="en-US" dirty="0"/>
              <a:t>“She brought this on herself.” </a:t>
            </a:r>
          </a:p>
          <a:p>
            <a:pPr marL="0" indent="0" algn="r">
              <a:buNone/>
            </a:pPr>
            <a:r>
              <a:rPr lang="en-US" dirty="0"/>
              <a:t>“There is a reason for everything.”</a:t>
            </a:r>
          </a:p>
          <a:p>
            <a:pPr marL="0" indent="0" algn="r">
              <a:buNone/>
            </a:pPr>
            <a:r>
              <a:rPr lang="en-US" dirty="0"/>
              <a:t> </a:t>
            </a:r>
          </a:p>
          <a:p>
            <a:pPr marL="0" indent="0">
              <a:buNone/>
            </a:pPr>
            <a:r>
              <a:rPr lang="en-US" dirty="0"/>
              <a:t>“Aren’t you over him yet, he has been dead for awhile now.”</a:t>
            </a:r>
          </a:p>
          <a:p>
            <a:pPr marL="0" indent="0" algn="ctr">
              <a:buNone/>
            </a:pPr>
            <a:r>
              <a:rPr lang="en-US" dirty="0"/>
              <a:t> </a:t>
            </a:r>
          </a:p>
          <a:p>
            <a:pPr marL="0" indent="0" algn="r">
              <a:buNone/>
            </a:pPr>
            <a:r>
              <a:rPr lang="en-US" dirty="0"/>
              <a:t>“She was such a good person God wanted her to be with him.” </a:t>
            </a:r>
          </a:p>
          <a:p>
            <a:pPr marL="0" indent="0" algn="r">
              <a:buNone/>
            </a:pPr>
            <a:endParaRPr lang="en-US" dirty="0"/>
          </a:p>
          <a:p>
            <a:pPr marL="0" indent="0" algn="r">
              <a:buNone/>
            </a:pPr>
            <a:r>
              <a:rPr lang="en-US" dirty="0"/>
              <a:t>“I know how you feel.”</a:t>
            </a:r>
          </a:p>
          <a:p>
            <a:pPr marL="0" indent="0" algn="r">
              <a:buNone/>
            </a:pPr>
            <a:r>
              <a:rPr lang="en-US" dirty="0"/>
              <a:t> </a:t>
            </a:r>
          </a:p>
          <a:p>
            <a:pPr marL="0" indent="0" algn="ctr">
              <a:buNone/>
            </a:pPr>
            <a:r>
              <a:rPr lang="en-US" dirty="0"/>
              <a:t>“She did what she came here to do and it was her time to go.” </a:t>
            </a:r>
          </a:p>
          <a:p>
            <a:endParaRPr lang="en-US" dirty="0"/>
          </a:p>
        </p:txBody>
      </p:sp>
      <p:sp>
        <p:nvSpPr>
          <p:cNvPr id="2" name="Title 1"/>
          <p:cNvSpPr>
            <a:spLocks noGrp="1"/>
          </p:cNvSpPr>
          <p:nvPr>
            <p:ph type="title"/>
          </p:nvPr>
        </p:nvSpPr>
        <p:spPr/>
        <p:txBody>
          <a:bodyPr/>
          <a:lstStyle/>
          <a:p>
            <a:r>
              <a:rPr lang="en-US" dirty="0"/>
              <a:t>What Not to Say to a Grieving Person</a:t>
            </a:r>
          </a:p>
        </p:txBody>
      </p:sp>
    </p:spTree>
    <p:extLst>
      <p:ext uri="{BB962C8B-B14F-4D97-AF65-F5344CB8AC3E}">
        <p14:creationId xmlns:p14="http://schemas.microsoft.com/office/powerpoint/2010/main" val="102206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Anticipatory Grief</a:t>
            </a:r>
          </a:p>
        </p:txBody>
      </p:sp>
      <p:sp>
        <p:nvSpPr>
          <p:cNvPr id="3" name="Content Placeholder 2"/>
          <p:cNvSpPr>
            <a:spLocks noGrp="1"/>
          </p:cNvSpPr>
          <p:nvPr>
            <p:ph idx="1"/>
          </p:nvPr>
        </p:nvSpPr>
        <p:spPr>
          <a:xfrm>
            <a:off x="1765299" y="2603500"/>
            <a:ext cx="8140701" cy="3826190"/>
          </a:xfrm>
        </p:spPr>
        <p:txBody>
          <a:bodyPr>
            <a:noAutofit/>
          </a:bodyPr>
          <a:lstStyle/>
          <a:p>
            <a:r>
              <a:rPr lang="en-US" sz="3200" b="1" dirty="0"/>
              <a:t>Anticipatory grief </a:t>
            </a:r>
            <a:r>
              <a:rPr lang="en-US" sz="3200" dirty="0"/>
              <a:t>is defined as </a:t>
            </a:r>
            <a:r>
              <a:rPr lang="en-US" sz="3200" b="1" dirty="0"/>
              <a:t>grief </a:t>
            </a:r>
            <a:r>
              <a:rPr lang="en-US" sz="3200" dirty="0"/>
              <a:t>that occurs before death (or another great loss) in contrast to </a:t>
            </a:r>
            <a:r>
              <a:rPr lang="en-US" sz="3200" b="1" dirty="0"/>
              <a:t>grief </a:t>
            </a:r>
            <a:r>
              <a:rPr lang="en-US" sz="3200" dirty="0"/>
              <a:t>after death (conventional </a:t>
            </a:r>
            <a:r>
              <a:rPr lang="en-US" sz="3200" b="1" dirty="0"/>
              <a:t>grief</a:t>
            </a:r>
            <a:r>
              <a:rPr lang="en-US" sz="3200" dirty="0"/>
              <a:t>). </a:t>
            </a:r>
          </a:p>
        </p:txBody>
      </p:sp>
    </p:spTree>
    <p:extLst>
      <p:ext uri="{BB962C8B-B14F-4D97-AF65-F5344CB8AC3E}">
        <p14:creationId xmlns:p14="http://schemas.microsoft.com/office/powerpoint/2010/main" val="2432727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184400"/>
            <a:ext cx="9905999" cy="4148667"/>
          </a:xfrm>
        </p:spPr>
        <p:txBody>
          <a:bodyPr>
            <a:normAutofit/>
          </a:bodyPr>
          <a:lstStyle/>
          <a:p>
            <a:r>
              <a:rPr lang="en-US" sz="3200" dirty="0"/>
              <a:t>It is important to allow a person to have their grief process and to not try to “fix” them. </a:t>
            </a:r>
          </a:p>
          <a:p>
            <a:r>
              <a:rPr lang="en-US" sz="3200" dirty="0"/>
              <a:t>It is very therapeutic for a person who has experienced loss to talk through their pain. </a:t>
            </a:r>
          </a:p>
        </p:txBody>
      </p:sp>
      <p:sp>
        <p:nvSpPr>
          <p:cNvPr id="2" name="Title 1"/>
          <p:cNvSpPr>
            <a:spLocks noGrp="1"/>
          </p:cNvSpPr>
          <p:nvPr>
            <p:ph type="title"/>
          </p:nvPr>
        </p:nvSpPr>
        <p:spPr/>
        <p:txBody>
          <a:bodyPr/>
          <a:lstStyle/>
          <a:p>
            <a:r>
              <a:rPr lang="en-US" dirty="0"/>
              <a:t>Helpful Considerations</a:t>
            </a:r>
          </a:p>
        </p:txBody>
      </p:sp>
    </p:spTree>
    <p:extLst>
      <p:ext uri="{BB962C8B-B14F-4D97-AF65-F5344CB8AC3E}">
        <p14:creationId xmlns:p14="http://schemas.microsoft.com/office/powerpoint/2010/main" val="3036603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When you experienced a loss, how were you comforted? </a:t>
            </a:r>
          </a:p>
          <a:p>
            <a:r>
              <a:rPr lang="en-US" sz="3200" dirty="0"/>
              <a:t>Were things said to you that were helpful or unhelpful?</a:t>
            </a:r>
          </a:p>
          <a:p>
            <a:r>
              <a:rPr lang="en-US" sz="3200" dirty="0"/>
              <a:t>Did you feel heard by the people who came to help? </a:t>
            </a:r>
          </a:p>
          <a:p>
            <a:r>
              <a:rPr lang="en-US" sz="3200" dirty="0"/>
              <a:t>Did they listen and attend to your needs well? </a:t>
            </a:r>
          </a:p>
          <a:p>
            <a:r>
              <a:rPr lang="en-US" sz="3200" dirty="0"/>
              <a:t>What did they do that was helpful?</a:t>
            </a:r>
          </a:p>
          <a:p>
            <a:endParaRPr lang="en-US" dirty="0"/>
          </a:p>
          <a:p>
            <a:endParaRPr lang="en-US" dirty="0"/>
          </a:p>
        </p:txBody>
      </p:sp>
      <p:sp>
        <p:nvSpPr>
          <p:cNvPr id="2" name="Title 1"/>
          <p:cNvSpPr>
            <a:spLocks noGrp="1"/>
          </p:cNvSpPr>
          <p:nvPr>
            <p:ph type="title"/>
          </p:nvPr>
        </p:nvSpPr>
        <p:spPr/>
        <p:txBody>
          <a:bodyPr/>
          <a:lstStyle/>
          <a:p>
            <a:r>
              <a:rPr lang="en-US" dirty="0"/>
              <a:t>Questions for Discussion</a:t>
            </a:r>
          </a:p>
        </p:txBody>
      </p:sp>
    </p:spTree>
    <p:extLst>
      <p:ext uri="{BB962C8B-B14F-4D97-AF65-F5344CB8AC3E}">
        <p14:creationId xmlns:p14="http://schemas.microsoft.com/office/powerpoint/2010/main" val="328763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Anticipatory Grief</a:t>
            </a:r>
          </a:p>
        </p:txBody>
      </p:sp>
      <p:sp>
        <p:nvSpPr>
          <p:cNvPr id="3" name="Content Placeholder 2"/>
          <p:cNvSpPr>
            <a:spLocks noGrp="1"/>
          </p:cNvSpPr>
          <p:nvPr>
            <p:ph idx="1"/>
          </p:nvPr>
        </p:nvSpPr>
        <p:spPr>
          <a:xfrm>
            <a:off x="1752601" y="2603500"/>
            <a:ext cx="9017000" cy="3826190"/>
          </a:xfrm>
        </p:spPr>
        <p:txBody>
          <a:bodyPr>
            <a:noAutofit/>
          </a:bodyPr>
          <a:lstStyle/>
          <a:p>
            <a:r>
              <a:rPr lang="en-US" sz="2400" dirty="0"/>
              <a:t>Rather than death alone, this type of </a:t>
            </a:r>
            <a:r>
              <a:rPr lang="en-US" sz="2400" b="1" dirty="0"/>
              <a:t>grief </a:t>
            </a:r>
            <a:r>
              <a:rPr lang="en-US" sz="2400" dirty="0"/>
              <a:t>includes many losses, such as:</a:t>
            </a:r>
          </a:p>
          <a:p>
            <a:pPr lvl="1"/>
            <a:r>
              <a:rPr lang="en-US" sz="2400" dirty="0"/>
              <a:t>The loss of a companion</a:t>
            </a:r>
          </a:p>
          <a:p>
            <a:pPr lvl="1"/>
            <a:r>
              <a:rPr lang="en-US" sz="2400" dirty="0"/>
              <a:t>Changing roles in the family </a:t>
            </a:r>
          </a:p>
          <a:p>
            <a:pPr lvl="1"/>
            <a:r>
              <a:rPr lang="en-US" sz="2400" dirty="0"/>
              <a:t>Fear of financial changes</a:t>
            </a:r>
          </a:p>
          <a:p>
            <a:pPr lvl="1"/>
            <a:r>
              <a:rPr lang="en-US" sz="2400" dirty="0"/>
              <a:t>The loss of dreams of what could be</a:t>
            </a:r>
          </a:p>
        </p:txBody>
      </p:sp>
    </p:spTree>
    <p:extLst>
      <p:ext uri="{BB962C8B-B14F-4D97-AF65-F5344CB8AC3E}">
        <p14:creationId xmlns:p14="http://schemas.microsoft.com/office/powerpoint/2010/main" val="336115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964267"/>
            <a:ext cx="9905999" cy="4097866"/>
          </a:xfrm>
        </p:spPr>
        <p:txBody>
          <a:bodyPr>
            <a:normAutofit/>
          </a:bodyPr>
          <a:lstStyle/>
          <a:p>
            <a:pPr marL="0" indent="0">
              <a:buNone/>
            </a:pPr>
            <a:r>
              <a:rPr lang="en-US" b="1" i="1" dirty="0"/>
              <a:t>Step One</a:t>
            </a:r>
          </a:p>
          <a:p>
            <a:r>
              <a:rPr lang="en-US" b="1" i="1" dirty="0"/>
              <a:t>Allow feelings of grief to help you prepare</a:t>
            </a:r>
            <a:endParaRPr lang="en-US" b="1" dirty="0"/>
          </a:p>
          <a:p>
            <a:pPr lvl="1"/>
            <a:r>
              <a:rPr lang="en-US" dirty="0"/>
              <a:t>Take time to examine unresolved issues between you and your loved one. Imagine life without him or her. “Say what needs to be said.” And if your family member is still well enough, settle legal and financial matters and discuss end-of-life wishes.</a:t>
            </a:r>
          </a:p>
          <a:p>
            <a:r>
              <a:rPr lang="en-US" b="1" i="1" dirty="0"/>
              <a:t>Educate yourself about what to expect</a:t>
            </a:r>
            <a:endParaRPr lang="en-US" b="1" dirty="0"/>
          </a:p>
          <a:p>
            <a:pPr lvl="1"/>
            <a:r>
              <a:rPr lang="en-US" dirty="0"/>
              <a:t>Learn about your family member’s condition—know the symptoms, the side effects from any treatments, and the prognosis. It may help you to feel in control if you understand what is coming down the pike.</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5 Steps for Dealing with Anticipatory Grief</a:t>
            </a:r>
            <a:br>
              <a:rPr lang="en-US" b="1" dirty="0"/>
            </a:br>
            <a:endParaRPr lang="en-US" dirty="0"/>
          </a:p>
        </p:txBody>
      </p:sp>
    </p:spTree>
    <p:extLst>
      <p:ext uri="{BB962C8B-B14F-4D97-AF65-F5344CB8AC3E}">
        <p14:creationId xmlns:p14="http://schemas.microsoft.com/office/powerpoint/2010/main" val="225491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964267"/>
            <a:ext cx="9905999" cy="4097866"/>
          </a:xfrm>
        </p:spPr>
        <p:txBody>
          <a:bodyPr>
            <a:normAutofit/>
          </a:bodyPr>
          <a:lstStyle/>
          <a:p>
            <a:pPr marL="0" indent="0">
              <a:buNone/>
            </a:pPr>
            <a:r>
              <a:rPr lang="en-US" b="1" i="1" dirty="0"/>
              <a:t>Step Two</a:t>
            </a:r>
          </a:p>
          <a:p>
            <a:r>
              <a:rPr lang="en-US" b="1" i="1" dirty="0"/>
              <a:t>Educate yourself about what to expect</a:t>
            </a:r>
            <a:endParaRPr lang="en-US" b="1" dirty="0"/>
          </a:p>
          <a:p>
            <a:pPr lvl="1"/>
            <a:r>
              <a:rPr lang="en-US" dirty="0"/>
              <a:t>Learn about your family member’s condition—know the symptoms, the side effects from any treatments, and the prognosis. It may help you to feel in control if you understand what is coming down the pike.</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5 Steps for Dealing with Anticipatory Grief</a:t>
            </a:r>
            <a:br>
              <a:rPr lang="en-US" b="1" dirty="0"/>
            </a:br>
            <a:endParaRPr lang="en-US" dirty="0"/>
          </a:p>
        </p:txBody>
      </p:sp>
    </p:spTree>
    <p:extLst>
      <p:ext uri="{BB962C8B-B14F-4D97-AF65-F5344CB8AC3E}">
        <p14:creationId xmlns:p14="http://schemas.microsoft.com/office/powerpoint/2010/main" val="115439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301" y="2070100"/>
            <a:ext cx="9910234" cy="4056063"/>
          </a:xfrm>
        </p:spPr>
        <p:txBody>
          <a:bodyPr/>
          <a:lstStyle/>
          <a:p>
            <a:pPr marL="0" indent="0">
              <a:buNone/>
            </a:pPr>
            <a:r>
              <a:rPr lang="en-US" b="1" i="1" dirty="0"/>
              <a:t>Step Three</a:t>
            </a:r>
          </a:p>
          <a:p>
            <a:r>
              <a:rPr lang="en-US" b="1" i="1" dirty="0"/>
              <a:t>Create moments your family member can enjoy</a:t>
            </a:r>
            <a:endParaRPr lang="en-US" b="1" dirty="0"/>
          </a:p>
          <a:p>
            <a:pPr lvl="1"/>
            <a:r>
              <a:rPr lang="en-US" dirty="0"/>
              <a:t>Even though your family member is no longer the person she once was, she can still enjoy pleasurable activities with you. Take mom outside for some fresh air, play music for her, do simple puzzles if she is able. In the end, these moments might be what you cherish most.</a:t>
            </a:r>
          </a:p>
          <a:p>
            <a:pPr marL="0" indent="0">
              <a:buNone/>
            </a:pPr>
            <a:endParaRPr lang="en-US" dirty="0"/>
          </a:p>
        </p:txBody>
      </p:sp>
      <p:sp>
        <p:nvSpPr>
          <p:cNvPr id="2" name="Title 1"/>
          <p:cNvSpPr>
            <a:spLocks noGrp="1"/>
          </p:cNvSpPr>
          <p:nvPr>
            <p:ph type="title"/>
          </p:nvPr>
        </p:nvSpPr>
        <p:spPr/>
        <p:txBody>
          <a:bodyPr/>
          <a:lstStyle/>
          <a:p>
            <a:r>
              <a:rPr lang="en-US" b="1" dirty="0"/>
              <a:t>5 Steps for Dealing with Anticipatory Grief</a:t>
            </a:r>
            <a:endParaRPr lang="en-US" dirty="0"/>
          </a:p>
        </p:txBody>
      </p:sp>
    </p:spTree>
    <p:extLst>
      <p:ext uri="{BB962C8B-B14F-4D97-AF65-F5344CB8AC3E}">
        <p14:creationId xmlns:p14="http://schemas.microsoft.com/office/powerpoint/2010/main" val="155362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794933"/>
            <a:ext cx="9905999" cy="4436534"/>
          </a:xfrm>
        </p:spPr>
        <p:txBody>
          <a:bodyPr>
            <a:normAutofit/>
          </a:bodyPr>
          <a:lstStyle/>
          <a:p>
            <a:pPr marL="0" indent="0">
              <a:buNone/>
            </a:pPr>
            <a:r>
              <a:rPr lang="en-US" b="1" i="1" dirty="0"/>
              <a:t>Step Four</a:t>
            </a:r>
          </a:p>
          <a:p>
            <a:r>
              <a:rPr lang="en-US" b="1" i="1" dirty="0"/>
              <a:t>Talk to somebody</a:t>
            </a:r>
            <a:endParaRPr lang="en-US" b="1" dirty="0"/>
          </a:p>
          <a:p>
            <a:r>
              <a:rPr lang="en-US" dirty="0"/>
              <a:t>Find a support group of people who are experiencing the same thing, whether it is online, in person, or over the phone. “Someone in a similar situation can provide a lot of insight.”  “And it’s okay to be honest about your feelings. You’re not being disrespectful to your family member if you express your frustration.”</a:t>
            </a:r>
          </a:p>
          <a:p>
            <a:endParaRPr lang="en-US" dirty="0"/>
          </a:p>
        </p:txBody>
      </p:sp>
      <p:sp>
        <p:nvSpPr>
          <p:cNvPr id="2" name="Title 1"/>
          <p:cNvSpPr>
            <a:spLocks noGrp="1"/>
          </p:cNvSpPr>
          <p:nvPr>
            <p:ph type="title"/>
          </p:nvPr>
        </p:nvSpPr>
        <p:spPr/>
        <p:txBody>
          <a:bodyPr>
            <a:normAutofit fontScale="90000"/>
          </a:bodyPr>
          <a:lstStyle/>
          <a:p>
            <a:r>
              <a:rPr lang="en-US" b="1" dirty="0"/>
              <a:t>5 Steps for Dealing with Anticipatory Grief</a:t>
            </a:r>
            <a:br>
              <a:rPr lang="en-US" b="1" dirty="0"/>
            </a:br>
            <a:endParaRPr lang="en-US" dirty="0"/>
          </a:p>
        </p:txBody>
      </p:sp>
    </p:spTree>
    <p:extLst>
      <p:ext uri="{BB962C8B-B14F-4D97-AF65-F5344CB8AC3E}">
        <p14:creationId xmlns:p14="http://schemas.microsoft.com/office/powerpoint/2010/main" val="303798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794933"/>
            <a:ext cx="9905999" cy="4436534"/>
          </a:xfrm>
        </p:spPr>
        <p:txBody>
          <a:bodyPr>
            <a:normAutofit/>
          </a:bodyPr>
          <a:lstStyle/>
          <a:p>
            <a:pPr marL="0" indent="0">
              <a:buNone/>
            </a:pPr>
            <a:r>
              <a:rPr lang="en-US" b="1" i="1" dirty="0"/>
              <a:t>Step Five</a:t>
            </a:r>
            <a:endParaRPr lang="en-US" b="1" dirty="0"/>
          </a:p>
          <a:p>
            <a:r>
              <a:rPr lang="en-US" b="1" i="1" dirty="0"/>
              <a:t>Enlist help and continue to live your life</a:t>
            </a:r>
            <a:endParaRPr lang="en-US" b="1" dirty="0"/>
          </a:p>
          <a:p>
            <a:pPr lvl="1"/>
            <a:r>
              <a:rPr lang="en-US" dirty="0"/>
              <a:t>Reach out to family and friends or hire someone to help with the care of your loved one. Don’t put your life on hold. Meet with friends and try to have fun when you can. “In the long run, it will help the patient and yourself.” “You’ll have more energy to care for your loved one and to do what you need to do.”</a:t>
            </a:r>
          </a:p>
          <a:p>
            <a:endParaRPr lang="en-US" dirty="0"/>
          </a:p>
        </p:txBody>
      </p:sp>
      <p:sp>
        <p:nvSpPr>
          <p:cNvPr id="2" name="Title 1"/>
          <p:cNvSpPr>
            <a:spLocks noGrp="1"/>
          </p:cNvSpPr>
          <p:nvPr>
            <p:ph type="title"/>
          </p:nvPr>
        </p:nvSpPr>
        <p:spPr/>
        <p:txBody>
          <a:bodyPr>
            <a:normAutofit fontScale="90000"/>
          </a:bodyPr>
          <a:lstStyle/>
          <a:p>
            <a:r>
              <a:rPr lang="en-US" b="1" dirty="0"/>
              <a:t>5 Steps for Dealing with Anticipatory Grief</a:t>
            </a:r>
            <a:br>
              <a:rPr lang="en-US" b="1" dirty="0"/>
            </a:br>
            <a:endParaRPr lang="en-US" dirty="0"/>
          </a:p>
        </p:txBody>
      </p:sp>
    </p:spTree>
    <p:extLst>
      <p:ext uri="{BB962C8B-B14F-4D97-AF65-F5344CB8AC3E}">
        <p14:creationId xmlns:p14="http://schemas.microsoft.com/office/powerpoint/2010/main" val="268770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0500" y="1862667"/>
            <a:ext cx="9586911" cy="4419600"/>
          </a:xfrm>
        </p:spPr>
        <p:txBody>
          <a:bodyPr>
            <a:normAutofit/>
          </a:bodyPr>
          <a:lstStyle/>
          <a:p>
            <a:endParaRPr lang="en-US" dirty="0"/>
          </a:p>
          <a:p>
            <a:r>
              <a:rPr lang="en-US" sz="3200" dirty="0"/>
              <a:t>When illness or injury robs your loved one of the ability to remember things about themselves, it can be scary and profoundly difficult. How do you help them cope with the changes in memory and identity?</a:t>
            </a:r>
          </a:p>
        </p:txBody>
      </p:sp>
      <p:sp>
        <p:nvSpPr>
          <p:cNvPr id="2" name="Title 1"/>
          <p:cNvSpPr>
            <a:spLocks noGrp="1"/>
          </p:cNvSpPr>
          <p:nvPr>
            <p:ph type="title"/>
          </p:nvPr>
        </p:nvSpPr>
        <p:spPr/>
        <p:txBody>
          <a:bodyPr>
            <a:normAutofit fontScale="90000"/>
          </a:bodyPr>
          <a:lstStyle/>
          <a:p>
            <a:br>
              <a:rPr lang="en-US" b="1" dirty="0"/>
            </a:br>
            <a:r>
              <a:rPr lang="en-US" b="1" dirty="0"/>
              <a:t>Helping Your Loved One Adjust</a:t>
            </a:r>
            <a:br>
              <a:rPr lang="en-US" b="1" dirty="0"/>
            </a:br>
            <a:endParaRPr lang="en-US" dirty="0"/>
          </a:p>
        </p:txBody>
      </p:sp>
    </p:spTree>
    <p:extLst>
      <p:ext uri="{BB962C8B-B14F-4D97-AF65-F5344CB8AC3E}">
        <p14:creationId xmlns:p14="http://schemas.microsoft.com/office/powerpoint/2010/main" val="2991528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or DN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Theor DNP.thmx</Template>
  <TotalTime>2559</TotalTime>
  <Words>1599</Words>
  <Application>Microsoft Macintosh PowerPoint</Application>
  <PresentationFormat>Widescreen</PresentationFormat>
  <Paragraphs>128</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Candara</vt:lpstr>
      <vt:lpstr>Symbol</vt:lpstr>
      <vt:lpstr>Theor DNP</vt:lpstr>
      <vt:lpstr>The Ministry of Presence</vt:lpstr>
      <vt:lpstr>Anticipatory Grief</vt:lpstr>
      <vt:lpstr>Anticipatory Grief</vt:lpstr>
      <vt:lpstr>5 Steps for Dealing with Anticipatory Grief </vt:lpstr>
      <vt:lpstr>5 Steps for Dealing with Anticipatory Grief </vt:lpstr>
      <vt:lpstr>5 Steps for Dealing with Anticipatory Grief</vt:lpstr>
      <vt:lpstr>5 Steps for Dealing with Anticipatory Grief </vt:lpstr>
      <vt:lpstr>5 Steps for Dealing with Anticipatory Grief </vt:lpstr>
      <vt:lpstr> Helping Your Loved One Adjust </vt:lpstr>
      <vt:lpstr> Helping Your Loved One Adjust </vt:lpstr>
      <vt:lpstr>The Ministry of Presence</vt:lpstr>
      <vt:lpstr>Listening</vt:lpstr>
      <vt:lpstr>Empathize, Don’t Proselytize</vt:lpstr>
      <vt:lpstr>Offer Practical Help</vt:lpstr>
      <vt:lpstr>Help Them To Die In Peace And Comfort</vt:lpstr>
      <vt:lpstr>Help Them To Die In Peace And Comfort</vt:lpstr>
      <vt:lpstr>Help Them To Die In Peace And Comfort</vt:lpstr>
      <vt:lpstr>What Not to Say to a Grieving Person</vt:lpstr>
      <vt:lpstr>What Not to Say to a Grieving Person</vt:lpstr>
      <vt:lpstr>Helpful Considerations</vt:lpstr>
      <vt:lpstr>Questions for Discussion</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presence</dc:title>
  <dc:creator>David Sedlacek</dc:creator>
  <cp:lastModifiedBy>Beverly Sedlacek</cp:lastModifiedBy>
  <cp:revision>17</cp:revision>
  <cp:lastPrinted>2019-09-20T22:12:28Z</cp:lastPrinted>
  <dcterms:created xsi:type="dcterms:W3CDTF">2018-08-18T21:52:37Z</dcterms:created>
  <dcterms:modified xsi:type="dcterms:W3CDTF">2019-09-22T17:08:16Z</dcterms:modified>
</cp:coreProperties>
</file>