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75"/>
  </p:normalViewPr>
  <p:slideViewPr>
    <p:cSldViewPr snapToGrid="0">
      <p:cViewPr varScale="1">
        <p:scale>
          <a:sx n="84" d="100"/>
          <a:sy n="84" d="100"/>
        </p:scale>
        <p:origin x="93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9365D-D898-6B44-878D-F0C499078BAD}" type="datetimeFigureOut">
              <a:rPr lang="en-US" smtClean="0"/>
              <a:t>9/22/19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812B6-E087-B848-9DA6-94535578FA30}" type="slidenum">
              <a:rPr lang="en-US" smtClean="0"/>
              <a:t>‹#›</a:t>
            </a:fld>
            <a:endParaRPr lang="en-US"/>
          </a:p>
        </p:txBody>
      </p:sp>
    </p:spTree>
    <p:extLst>
      <p:ext uri="{BB962C8B-B14F-4D97-AF65-F5344CB8AC3E}">
        <p14:creationId xmlns:p14="http://schemas.microsoft.com/office/powerpoint/2010/main" val="357321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 beloved of God. He was the “Light Bearer.”</a:t>
            </a:r>
          </a:p>
          <a:p>
            <a:r>
              <a:rPr lang="en-US" dirty="0"/>
              <a:t>God created all of the angels with free will, thus with the capacity to rebel.</a:t>
            </a:r>
          </a:p>
          <a:p>
            <a:r>
              <a:rPr lang="en-US" dirty="0"/>
              <a:t>When Lucifer began his journey of rebellion, God labored with him (within the context of his free will) to attempt to restore him.</a:t>
            </a:r>
          </a:p>
          <a:p>
            <a:r>
              <a:rPr lang="en-US" dirty="0"/>
              <a:t>God did not want to lose this angel who was most like Michael (Jesus).</a:t>
            </a:r>
          </a:p>
          <a:p>
            <a:r>
              <a:rPr lang="en-US" dirty="0"/>
              <a:t>When Lucifer persisted in his rebellion, God allowed the consequences of his rebellion to unfold (expulsion from heaven).</a:t>
            </a:r>
          </a:p>
          <a:p>
            <a:endParaRPr lang="en-US" dirty="0"/>
          </a:p>
        </p:txBody>
      </p:sp>
      <p:sp>
        <p:nvSpPr>
          <p:cNvPr id="4" name="Slide Number Placeholder 3"/>
          <p:cNvSpPr>
            <a:spLocks noGrp="1"/>
          </p:cNvSpPr>
          <p:nvPr>
            <p:ph type="sldNum" sz="quarter" idx="5"/>
          </p:nvPr>
        </p:nvSpPr>
        <p:spPr/>
        <p:txBody>
          <a:bodyPr/>
          <a:lstStyle/>
          <a:p>
            <a:fld id="{A83812B6-E087-B848-9DA6-94535578FA30}" type="slidenum">
              <a:rPr lang="en-US" smtClean="0"/>
              <a:t>2</a:t>
            </a:fld>
            <a:endParaRPr lang="en-US"/>
          </a:p>
        </p:txBody>
      </p:sp>
    </p:spTree>
    <p:extLst>
      <p:ext uri="{BB962C8B-B14F-4D97-AF65-F5344CB8AC3E}">
        <p14:creationId xmlns:p14="http://schemas.microsoft.com/office/powerpoint/2010/main" val="37533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created humankind as the crowning act of his creation.</a:t>
            </a:r>
          </a:p>
          <a:p>
            <a:r>
              <a:rPr lang="en-US" dirty="0"/>
              <a:t>He created them in his image, also with the freedom to obey his commands or not.</a:t>
            </a:r>
          </a:p>
          <a:p>
            <a:r>
              <a:rPr lang="en-US" dirty="0"/>
              <a:t>He loved Adam and Eve and wanted them to repopulate the place in heaven that had been vacated by the rebellious angels.</a:t>
            </a:r>
          </a:p>
          <a:p>
            <a:r>
              <a:rPr lang="en-US" dirty="0"/>
              <a:t>When, despite God’s instruction, Adam chose to sin, God grieved their loss more deeply than we can comprehend.</a:t>
            </a:r>
          </a:p>
          <a:p>
            <a:endParaRPr lang="en-US" dirty="0"/>
          </a:p>
        </p:txBody>
      </p:sp>
      <p:sp>
        <p:nvSpPr>
          <p:cNvPr id="4" name="Slide Number Placeholder 3"/>
          <p:cNvSpPr>
            <a:spLocks noGrp="1"/>
          </p:cNvSpPr>
          <p:nvPr>
            <p:ph type="sldNum" sz="quarter" idx="5"/>
          </p:nvPr>
        </p:nvSpPr>
        <p:spPr/>
        <p:txBody>
          <a:bodyPr/>
          <a:lstStyle/>
          <a:p>
            <a:fld id="{A83812B6-E087-B848-9DA6-94535578FA30}" type="slidenum">
              <a:rPr lang="en-US" smtClean="0"/>
              <a:t>3</a:t>
            </a:fld>
            <a:endParaRPr lang="en-US"/>
          </a:p>
        </p:txBody>
      </p:sp>
    </p:spTree>
    <p:extLst>
      <p:ext uri="{BB962C8B-B14F-4D97-AF65-F5344CB8AC3E}">
        <p14:creationId xmlns:p14="http://schemas.microsoft.com/office/powerpoint/2010/main" val="2321037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had warned Adam and Eve that they would surely die if they disobeyed his single command to not eat of the tree of the knowledge of good and evil.</a:t>
            </a:r>
          </a:p>
          <a:p>
            <a:r>
              <a:rPr lang="en-US" dirty="0"/>
              <a:t>In giving them this command, God wanted to protect them from knowing (experiencing) evil and its results.</a:t>
            </a:r>
          </a:p>
          <a:p>
            <a:r>
              <a:rPr lang="en-US" dirty="0"/>
              <a:t>When Adam sinned, the inevitability of death became their new reality.</a:t>
            </a:r>
          </a:p>
          <a:p>
            <a:r>
              <a:rPr lang="en-US" dirty="0"/>
              <a:t>Their first loss was that of their pleasant, secure home in Eden.</a:t>
            </a:r>
          </a:p>
          <a:p>
            <a:r>
              <a:rPr lang="en-US" dirty="0"/>
              <a:t>Other losses soon followed, plants and animals.</a:t>
            </a:r>
          </a:p>
          <a:p>
            <a:r>
              <a:rPr lang="en-US" dirty="0"/>
              <a:t>The most difficult loss was the loss of their sons Cain and Abel.</a:t>
            </a:r>
          </a:p>
          <a:p>
            <a:r>
              <a:rPr lang="en-US" dirty="0"/>
              <a:t>Their own death, nearly 1,000 years late, ultimately followed.</a:t>
            </a:r>
          </a:p>
          <a:p>
            <a:endParaRPr lang="en-US" dirty="0"/>
          </a:p>
        </p:txBody>
      </p:sp>
      <p:sp>
        <p:nvSpPr>
          <p:cNvPr id="4" name="Slide Number Placeholder 3"/>
          <p:cNvSpPr>
            <a:spLocks noGrp="1"/>
          </p:cNvSpPr>
          <p:nvPr>
            <p:ph type="sldNum" sz="quarter" idx="5"/>
          </p:nvPr>
        </p:nvSpPr>
        <p:spPr/>
        <p:txBody>
          <a:bodyPr/>
          <a:lstStyle/>
          <a:p>
            <a:fld id="{A83812B6-E087-B848-9DA6-94535578FA30}" type="slidenum">
              <a:rPr lang="en-US" smtClean="0"/>
              <a:t>4</a:t>
            </a:fld>
            <a:endParaRPr lang="en-US"/>
          </a:p>
        </p:txBody>
      </p:sp>
    </p:spTree>
    <p:extLst>
      <p:ext uri="{BB962C8B-B14F-4D97-AF65-F5344CB8AC3E}">
        <p14:creationId xmlns:p14="http://schemas.microsoft.com/office/powerpoint/2010/main" val="2391966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Foster parents must be aware of the need for their foster children to grieve the loss of their biological parents and siblings.</a:t>
            </a:r>
          </a:p>
          <a:p>
            <a:r>
              <a:rPr lang="en-US" dirty="0"/>
              <a:t>When a new child is born into the family, other children may grief the loss of their favored position.</a:t>
            </a:r>
          </a:p>
          <a:p>
            <a:r>
              <a:rPr lang="en-US" dirty="0"/>
              <a:t>When trauma occurs, a person may need to grieve losses such as safety and security, innocence, trust, etc.</a:t>
            </a:r>
          </a:p>
          <a:p>
            <a:r>
              <a:rPr lang="en-US" dirty="0"/>
              <a:t>When a person overcomes an addiction, there may be a grief response to the loss of the substance, behavior, person, etc. that he/she has been addicted to.</a:t>
            </a:r>
          </a:p>
          <a:p>
            <a:r>
              <a:rPr lang="en-US" dirty="0"/>
              <a:t>Foster parents must be aware of the need for their foster children to grieve the loss of their biological parents and siblings.</a:t>
            </a:r>
          </a:p>
          <a:p>
            <a:r>
              <a:rPr lang="en-US" dirty="0"/>
              <a:t>When a new child is born into the family, other children may grief the loss of their favored position.</a:t>
            </a:r>
          </a:p>
          <a:p>
            <a:r>
              <a:rPr lang="en-US" dirty="0"/>
              <a:t>When trauma occurs, a person may need to grieve losses such as safety and security, innocence, trust, etc.</a:t>
            </a:r>
          </a:p>
          <a:p>
            <a:r>
              <a:rPr lang="en-US" dirty="0"/>
              <a:t>When a person overcomes an addiction, there may be a grief response to the loss of the substance, behavior, person, etc. that he/she has been addicted to.</a:t>
            </a:r>
          </a:p>
          <a:p>
            <a:r>
              <a:rPr lang="en-US" dirty="0"/>
              <a:t>Foster parents must be aware of the need for their foster children to grieve the loss of their biological parents and siblings.</a:t>
            </a:r>
          </a:p>
          <a:p>
            <a:r>
              <a:rPr lang="en-US" dirty="0"/>
              <a:t>When a new child is born into the family, other children may grief the loss of their favored position.</a:t>
            </a:r>
          </a:p>
          <a:p>
            <a:r>
              <a:rPr lang="en-US" dirty="0"/>
              <a:t>When trauma occurs, a person may need to grieve losses such as safety and security, innocence, trust, etc.</a:t>
            </a:r>
          </a:p>
          <a:p>
            <a:r>
              <a:rPr lang="en-US" dirty="0"/>
              <a:t>When a person overcomes an addiction, there may be a grief response to the loss of the substance, behavior, person, etc. that he/she has been addicted to.</a:t>
            </a:r>
          </a:p>
          <a:p>
            <a:r>
              <a:rPr lang="en-US" dirty="0"/>
              <a:t>Foster parents must be aware of the need for their foster children to grieve the loss of their biological parents and siblings.</a:t>
            </a:r>
          </a:p>
          <a:p>
            <a:r>
              <a:rPr lang="en-US" dirty="0"/>
              <a:t>When a new child is born into the family, other children may grief the loss of their favored position.</a:t>
            </a:r>
          </a:p>
          <a:p>
            <a:r>
              <a:rPr lang="en-US" dirty="0"/>
              <a:t>When trauma occurs, a person may need to grieve losses such as safety and security, innocence, trust, etc.</a:t>
            </a:r>
          </a:p>
          <a:p>
            <a:r>
              <a:rPr lang="en-US" dirty="0"/>
              <a:t>When a person overcomes an addiction, there may be a grief response to the loss of the substance, behavior, person, etc. that he/she has been addicted to.</a:t>
            </a:r>
          </a:p>
          <a:p>
            <a:endParaRPr lang="en-US" dirty="0"/>
          </a:p>
        </p:txBody>
      </p:sp>
      <p:sp>
        <p:nvSpPr>
          <p:cNvPr id="4" name="Slide Number Placeholder 3"/>
          <p:cNvSpPr>
            <a:spLocks noGrp="1"/>
          </p:cNvSpPr>
          <p:nvPr>
            <p:ph type="sldNum" sz="quarter" idx="5"/>
          </p:nvPr>
        </p:nvSpPr>
        <p:spPr/>
        <p:txBody>
          <a:bodyPr/>
          <a:lstStyle/>
          <a:p>
            <a:fld id="{A83812B6-E087-B848-9DA6-94535578FA30}" type="slidenum">
              <a:rPr lang="en-US" smtClean="0"/>
              <a:t>12</a:t>
            </a:fld>
            <a:endParaRPr lang="en-US"/>
          </a:p>
        </p:txBody>
      </p:sp>
    </p:spTree>
    <p:extLst>
      <p:ext uri="{BB962C8B-B14F-4D97-AF65-F5344CB8AC3E}">
        <p14:creationId xmlns:p14="http://schemas.microsoft.com/office/powerpoint/2010/main" val="116572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923F103-BC34-4FE4-A40E-EDDEECFDA5D0}" type="datetimeFigureOut">
              <a:rPr lang="en-US" smtClean="0"/>
              <a:pPr/>
              <a:t>9/22/19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86D93-FCAC-47E0-A2EE-787E62CA814C}" type="datetimeFigureOut">
              <a:rPr lang="en-US" smtClean="0"/>
              <a:t>9/22/19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879A6-0FD0-4734-A311-86BFCA472E6E}" type="datetimeFigureOut">
              <a:rPr lang="en-US" smtClean="0"/>
              <a:t>9/22/19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C9CA7B-DFD4-44B5-8C60-D14B8CD1FB59}" type="datetimeFigureOut">
              <a:rPr lang="en-US" smtClean="0"/>
              <a:t>9/22/19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9/22/19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DB8791-F1B0-41E7-B7FD-A781E65C4266}" type="datetimeFigureOut">
              <a:rPr lang="en-US" smtClean="0"/>
              <a:t>9/22/19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DD63B2-E120-4ED8-B27B-C685F510A5FE}" type="datetimeFigureOut">
              <a:rPr lang="en-US" smtClean="0"/>
              <a:t>9/22/19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A18ACC-A947-437B-A130-35BD54FDF1E9}" type="datetimeFigureOut">
              <a:rPr lang="en-US" smtClean="0"/>
              <a:t>9/22/19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9/22/19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9/22/19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9/22/19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451C3-0FF4-47C4-B829-773ADF60F88C}" type="datetimeFigureOut">
              <a:rPr lang="en-US" smtClean="0"/>
              <a:t>9/22/19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God’s Grief </a:t>
            </a:r>
            <a:r>
              <a:rPr lang="en-US"/>
              <a:t>and Ours</a:t>
            </a:r>
            <a:endParaRPr lang="en-US" dirty="0"/>
          </a:p>
        </p:txBody>
      </p:sp>
      <p:sp>
        <p:nvSpPr>
          <p:cNvPr id="3" name="Subtitle 2"/>
          <p:cNvSpPr>
            <a:spLocks noGrp="1"/>
          </p:cNvSpPr>
          <p:nvPr>
            <p:ph type="subTitle" idx="1"/>
          </p:nvPr>
        </p:nvSpPr>
        <p:spPr>
          <a:xfrm>
            <a:off x="1828800" y="3886200"/>
            <a:ext cx="8534400" cy="2220998"/>
          </a:xfrm>
        </p:spPr>
        <p:txBody>
          <a:bodyPr>
            <a:normAutofit lnSpcReduction="10000"/>
          </a:bodyPr>
          <a:lstStyle/>
          <a:p>
            <a:r>
              <a:rPr lang="en-US" dirty="0"/>
              <a:t>Andrews University SDA Theological Seminary</a:t>
            </a:r>
          </a:p>
          <a:p>
            <a:r>
              <a:rPr lang="en-US" dirty="0"/>
              <a:t>Grief Colloquium</a:t>
            </a:r>
          </a:p>
          <a:p>
            <a:r>
              <a:rPr lang="en-US" dirty="0"/>
              <a:t>September 22, 2019</a:t>
            </a:r>
          </a:p>
          <a:p>
            <a:r>
              <a:rPr lang="en-US" dirty="0"/>
              <a:t>Drs. David and Beverly Sedlacek</a:t>
            </a:r>
          </a:p>
          <a:p>
            <a:endParaRPr lang="en-US" dirty="0"/>
          </a:p>
        </p:txBody>
      </p:sp>
    </p:spTree>
    <p:extLst>
      <p:ext uri="{BB962C8B-B14F-4D97-AF65-F5344CB8AC3E}">
        <p14:creationId xmlns:p14="http://schemas.microsoft.com/office/powerpoint/2010/main" val="419247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What is Grief?</a:t>
            </a:r>
          </a:p>
        </p:txBody>
      </p:sp>
      <p:sp>
        <p:nvSpPr>
          <p:cNvPr id="3" name="Content Placeholder 2"/>
          <p:cNvSpPr>
            <a:spLocks noGrp="1"/>
          </p:cNvSpPr>
          <p:nvPr>
            <p:ph idx="1"/>
          </p:nvPr>
        </p:nvSpPr>
        <p:spPr>
          <a:xfrm>
            <a:off x="718458" y="1612461"/>
            <a:ext cx="10442122" cy="4894475"/>
          </a:xfrm>
        </p:spPr>
        <p:txBody>
          <a:bodyPr>
            <a:normAutofit lnSpcReduction="10000"/>
          </a:bodyPr>
          <a:lstStyle/>
          <a:p>
            <a:pPr lvl="1"/>
            <a:r>
              <a:rPr lang="en-US" dirty="0"/>
              <a:t>Other significant losses in adulthood or childhood such as loss of: </a:t>
            </a:r>
          </a:p>
          <a:p>
            <a:pPr lvl="2"/>
            <a:r>
              <a:rPr lang="en-US" sz="2800" dirty="0"/>
              <a:t>innocence or virginity,</a:t>
            </a:r>
          </a:p>
          <a:p>
            <a:pPr lvl="2"/>
            <a:r>
              <a:rPr lang="en-US" sz="2800"/>
              <a:t>Safety</a:t>
            </a:r>
            <a:endParaRPr lang="en-US" sz="2800" dirty="0"/>
          </a:p>
          <a:p>
            <a:pPr lvl="2"/>
            <a:r>
              <a:rPr lang="en-US" sz="2800" dirty="0"/>
              <a:t>Possessions</a:t>
            </a:r>
          </a:p>
          <a:p>
            <a:pPr lvl="2"/>
            <a:r>
              <a:rPr lang="en-US" sz="2800" dirty="0"/>
              <a:t>Friends when making a move</a:t>
            </a:r>
          </a:p>
          <a:p>
            <a:pPr lvl="2"/>
            <a:r>
              <a:rPr lang="en-US" sz="2800" dirty="0"/>
              <a:t>A job</a:t>
            </a:r>
          </a:p>
          <a:p>
            <a:pPr lvl="2"/>
            <a:r>
              <a:rPr lang="en-US" sz="2800" dirty="0"/>
              <a:t>Children growing up and moving</a:t>
            </a:r>
          </a:p>
          <a:p>
            <a:pPr lvl="2"/>
            <a:r>
              <a:rPr lang="en-US" sz="2800" dirty="0"/>
              <a:t>Loss of control</a:t>
            </a:r>
          </a:p>
          <a:p>
            <a:pPr lvl="2"/>
            <a:r>
              <a:rPr lang="en-US" sz="2800" dirty="0"/>
              <a:t>Losses related to retirement</a:t>
            </a:r>
          </a:p>
          <a:p>
            <a:pPr lvl="2"/>
            <a:r>
              <a:rPr lang="en-US" sz="2800" dirty="0"/>
              <a:t>Post-abortion syndrome, miscarriage </a:t>
            </a:r>
          </a:p>
          <a:p>
            <a:endParaRPr lang="en-US" dirty="0"/>
          </a:p>
          <a:p>
            <a:endParaRPr lang="en-US" dirty="0"/>
          </a:p>
        </p:txBody>
      </p:sp>
    </p:spTree>
    <p:extLst>
      <p:ext uri="{BB962C8B-B14F-4D97-AF65-F5344CB8AC3E}">
        <p14:creationId xmlns:p14="http://schemas.microsoft.com/office/powerpoint/2010/main" val="212092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0" dur="5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Grief and Unmet Longings</a:t>
            </a:r>
          </a:p>
        </p:txBody>
      </p:sp>
      <p:sp>
        <p:nvSpPr>
          <p:cNvPr id="3" name="Content Placeholder 2"/>
          <p:cNvSpPr>
            <a:spLocks noGrp="1"/>
          </p:cNvSpPr>
          <p:nvPr>
            <p:ph idx="1"/>
          </p:nvPr>
        </p:nvSpPr>
        <p:spPr/>
        <p:txBody>
          <a:bodyPr/>
          <a:lstStyle/>
          <a:p>
            <a:r>
              <a:rPr lang="en-US" sz="3600" dirty="0"/>
              <a:t>Longing for Intimacy and Affection</a:t>
            </a:r>
          </a:p>
          <a:p>
            <a:r>
              <a:rPr lang="en-US" sz="3600" dirty="0"/>
              <a:t>Longing for Connection</a:t>
            </a:r>
          </a:p>
          <a:p>
            <a:r>
              <a:rPr lang="en-US" sz="3600" dirty="0"/>
              <a:t>Disappointment related to God</a:t>
            </a:r>
          </a:p>
          <a:p>
            <a:r>
              <a:rPr lang="en-US" sz="3600" dirty="0"/>
              <a:t>Disappointment related to the Church Organization</a:t>
            </a:r>
          </a:p>
          <a:p>
            <a:r>
              <a:rPr lang="en-US" sz="3600" dirty="0"/>
              <a:t>Longing for Time and Attention</a:t>
            </a:r>
          </a:p>
          <a:p>
            <a:r>
              <a:rPr lang="en-US" sz="3600" dirty="0"/>
              <a:t>Longing for Affirmation</a:t>
            </a:r>
          </a:p>
          <a:p>
            <a:pPr marL="0" indent="0">
              <a:buNone/>
            </a:pPr>
            <a:endParaRPr lang="en-US" dirty="0"/>
          </a:p>
        </p:txBody>
      </p:sp>
    </p:spTree>
    <p:extLst>
      <p:ext uri="{BB962C8B-B14F-4D97-AF65-F5344CB8AC3E}">
        <p14:creationId xmlns:p14="http://schemas.microsoft.com/office/powerpoint/2010/main" val="241348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Unexpected Family Grief</a:t>
            </a:r>
          </a:p>
        </p:txBody>
      </p:sp>
      <p:sp>
        <p:nvSpPr>
          <p:cNvPr id="3" name="Content Placeholder 2"/>
          <p:cNvSpPr>
            <a:spLocks noGrp="1"/>
          </p:cNvSpPr>
          <p:nvPr>
            <p:ph idx="1"/>
          </p:nvPr>
        </p:nvSpPr>
        <p:spPr/>
        <p:txBody>
          <a:bodyPr>
            <a:normAutofit lnSpcReduction="10000"/>
          </a:bodyPr>
          <a:lstStyle/>
          <a:p>
            <a:r>
              <a:rPr lang="en-US" dirty="0"/>
              <a:t>Foster children grief  in the loss of their biological parents and siblings.</a:t>
            </a:r>
          </a:p>
          <a:p>
            <a:r>
              <a:rPr lang="en-US" dirty="0"/>
              <a:t>The addition of a new child into the family,  other children may grief the loss of their favored position.</a:t>
            </a:r>
          </a:p>
          <a:p>
            <a:r>
              <a:rPr lang="en-US" dirty="0"/>
              <a:t>When trauma occurs, a person may need to grieve losses such as safety and security, innocence, trust, etc.</a:t>
            </a:r>
          </a:p>
          <a:p>
            <a:r>
              <a:rPr lang="en-US" dirty="0"/>
              <a:t>When a person overcomes an addiction, there may be a grief response to the loss of the substance, behavior, person, etc. that he/she has been addicted to.</a:t>
            </a:r>
          </a:p>
          <a:p>
            <a:pPr marL="0" indent="0">
              <a:buNone/>
            </a:pPr>
            <a:endParaRPr lang="en-US" dirty="0"/>
          </a:p>
        </p:txBody>
      </p:sp>
    </p:spTree>
    <p:extLst>
      <p:ext uri="{BB962C8B-B14F-4D97-AF65-F5344CB8AC3E}">
        <p14:creationId xmlns:p14="http://schemas.microsoft.com/office/powerpoint/2010/main" val="45396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It Personal</a:t>
            </a:r>
          </a:p>
        </p:txBody>
      </p:sp>
      <p:sp>
        <p:nvSpPr>
          <p:cNvPr id="3" name="Content Placeholder 2"/>
          <p:cNvSpPr>
            <a:spLocks noGrp="1"/>
          </p:cNvSpPr>
          <p:nvPr>
            <p:ph idx="1"/>
          </p:nvPr>
        </p:nvSpPr>
        <p:spPr/>
        <p:txBody>
          <a:bodyPr>
            <a:noAutofit/>
          </a:bodyPr>
          <a:lstStyle/>
          <a:p>
            <a:r>
              <a:rPr lang="en-US" sz="3600" dirty="0"/>
              <a:t>Each of us has a story. What is your story?</a:t>
            </a:r>
          </a:p>
          <a:p>
            <a:r>
              <a:rPr lang="en-US" sz="3600" dirty="0"/>
              <a:t>SONG</a:t>
            </a:r>
          </a:p>
          <a:p>
            <a:r>
              <a:rPr lang="en-US" sz="3600" dirty="0"/>
              <a:t>David’s Story</a:t>
            </a:r>
          </a:p>
          <a:p>
            <a:r>
              <a:rPr lang="en-US" sz="3600" dirty="0"/>
              <a:t>Beverly’s Story</a:t>
            </a:r>
          </a:p>
          <a:p>
            <a:r>
              <a:rPr lang="en-US" sz="3600" dirty="0"/>
              <a:t>Take some time at your tables to share your story with your neighbors at your table in order to get to know them and build trust.</a:t>
            </a:r>
          </a:p>
        </p:txBody>
      </p:sp>
    </p:spTree>
    <p:extLst>
      <p:ext uri="{BB962C8B-B14F-4D97-AF65-F5344CB8AC3E}">
        <p14:creationId xmlns:p14="http://schemas.microsoft.com/office/powerpoint/2010/main" val="145106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God’s Loss in Heaven</a:t>
            </a:r>
          </a:p>
        </p:txBody>
      </p:sp>
      <p:sp>
        <p:nvSpPr>
          <p:cNvPr id="3" name="Content Placeholder 2"/>
          <p:cNvSpPr>
            <a:spLocks noGrp="1"/>
          </p:cNvSpPr>
          <p:nvPr>
            <p:ph idx="1"/>
          </p:nvPr>
        </p:nvSpPr>
        <p:spPr>
          <a:xfrm>
            <a:off x="609600" y="1972235"/>
            <a:ext cx="10972800" cy="4153929"/>
          </a:xfrm>
        </p:spPr>
        <p:txBody>
          <a:bodyPr>
            <a:normAutofit/>
          </a:bodyPr>
          <a:lstStyle/>
          <a:p>
            <a:pPr marL="0" indent="0" algn="ctr">
              <a:buNone/>
            </a:pPr>
            <a:r>
              <a:rPr lang="en-US" sz="7100" dirty="0"/>
              <a:t>Lucifer </a:t>
            </a:r>
          </a:p>
          <a:p>
            <a:endParaRPr lang="en-US" dirty="0"/>
          </a:p>
          <a:p>
            <a:pPr marL="0" indent="0" algn="ctr">
              <a:buNone/>
            </a:pPr>
            <a:r>
              <a:rPr lang="en-US" sz="5600" dirty="0"/>
              <a:t>A Third of The Angels</a:t>
            </a:r>
          </a:p>
        </p:txBody>
      </p:sp>
    </p:spTree>
    <p:extLst>
      <p:ext uri="{BB962C8B-B14F-4D97-AF65-F5344CB8AC3E}">
        <p14:creationId xmlns:p14="http://schemas.microsoft.com/office/powerpoint/2010/main" val="115925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God’s Initial Loss on Earth</a:t>
            </a:r>
          </a:p>
        </p:txBody>
      </p:sp>
      <p:sp>
        <p:nvSpPr>
          <p:cNvPr id="3" name="Content Placeholder 2"/>
          <p:cNvSpPr>
            <a:spLocks noGrp="1"/>
          </p:cNvSpPr>
          <p:nvPr>
            <p:ph idx="1"/>
          </p:nvPr>
        </p:nvSpPr>
        <p:spPr/>
        <p:txBody>
          <a:bodyPr>
            <a:normAutofit/>
          </a:bodyPr>
          <a:lstStyle/>
          <a:p>
            <a:pPr marL="0" indent="0" algn="ctr">
              <a:buNone/>
            </a:pPr>
            <a:r>
              <a:rPr lang="en-US" sz="6000" dirty="0"/>
              <a:t>Adam and Eve</a:t>
            </a:r>
          </a:p>
        </p:txBody>
      </p:sp>
    </p:spTree>
    <p:extLst>
      <p:ext uri="{BB962C8B-B14F-4D97-AF65-F5344CB8AC3E}">
        <p14:creationId xmlns:p14="http://schemas.microsoft.com/office/powerpoint/2010/main" val="263710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Mankind’s Initial Loss on Earth</a:t>
            </a:r>
          </a:p>
        </p:txBody>
      </p:sp>
      <p:sp>
        <p:nvSpPr>
          <p:cNvPr id="3" name="Content Placeholder 2"/>
          <p:cNvSpPr>
            <a:spLocks noGrp="1"/>
          </p:cNvSpPr>
          <p:nvPr>
            <p:ph idx="1"/>
          </p:nvPr>
        </p:nvSpPr>
        <p:spPr>
          <a:xfrm>
            <a:off x="1154954" y="1814019"/>
            <a:ext cx="8825659" cy="4423495"/>
          </a:xfrm>
        </p:spPr>
        <p:txBody>
          <a:bodyPr>
            <a:normAutofit fontScale="92500" lnSpcReduction="20000"/>
          </a:bodyPr>
          <a:lstStyle/>
          <a:p>
            <a:pPr marL="0" indent="0" algn="ctr">
              <a:buNone/>
            </a:pPr>
            <a:r>
              <a:rPr lang="en-US" sz="8500" dirty="0"/>
              <a:t>Eden</a:t>
            </a:r>
          </a:p>
          <a:p>
            <a:pPr marL="0" indent="0" algn="ctr">
              <a:buNone/>
            </a:pPr>
            <a:r>
              <a:rPr lang="en-US" sz="7700" dirty="0"/>
              <a:t>Plants and Animals</a:t>
            </a:r>
          </a:p>
          <a:p>
            <a:pPr marL="0" indent="0" algn="ctr">
              <a:buNone/>
            </a:pPr>
            <a:r>
              <a:rPr lang="en-US" sz="7700" dirty="0"/>
              <a:t>Sons Cain and Abel</a:t>
            </a:r>
          </a:p>
          <a:p>
            <a:pPr marL="0" indent="0" algn="ctr">
              <a:buNone/>
            </a:pPr>
            <a:r>
              <a:rPr lang="en-US" sz="7700" dirty="0"/>
              <a:t>Their own death</a:t>
            </a:r>
          </a:p>
        </p:txBody>
      </p:sp>
    </p:spTree>
    <p:extLst>
      <p:ext uri="{BB962C8B-B14F-4D97-AF65-F5344CB8AC3E}">
        <p14:creationId xmlns:p14="http://schemas.microsoft.com/office/powerpoint/2010/main" val="366690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Continuation of Human Suffering</a:t>
            </a:r>
          </a:p>
        </p:txBody>
      </p:sp>
      <p:sp>
        <p:nvSpPr>
          <p:cNvPr id="3" name="Content Placeholder 2"/>
          <p:cNvSpPr>
            <a:spLocks noGrp="1"/>
          </p:cNvSpPr>
          <p:nvPr>
            <p:ph idx="1"/>
          </p:nvPr>
        </p:nvSpPr>
        <p:spPr/>
        <p:txBody>
          <a:bodyPr>
            <a:normAutofit fontScale="92500" lnSpcReduction="20000"/>
          </a:bodyPr>
          <a:lstStyle/>
          <a:p>
            <a:r>
              <a:rPr lang="en-US" dirty="0"/>
              <a:t>Humans have continued to suffer since our first parents.</a:t>
            </a:r>
          </a:p>
          <a:p>
            <a:r>
              <a:rPr lang="en-US" dirty="0"/>
              <a:t>Some of this suffering and loss has occurred at the hands of other humans who have victimized their fellow humans.</a:t>
            </a:r>
          </a:p>
          <a:p>
            <a:r>
              <a:rPr lang="en-US" dirty="0"/>
              <a:t>Some have been the natural consequence of the law of sin and death.</a:t>
            </a:r>
          </a:p>
          <a:p>
            <a:r>
              <a:rPr lang="en-US" dirty="0"/>
              <a:t>Every human being suffers, but there will be an end of suffering “And God will wipe away every tear from their eyes; there shall be no more death, nor sorrow, nor crying. There shall be no more pain, for the former things have passed away.” (Revelation 21:4)</a:t>
            </a:r>
          </a:p>
          <a:p>
            <a:r>
              <a:rPr lang="en-US" dirty="0"/>
              <a:t>In order to intervene in this cycle of suffering, Jesus came and broke the cycle through his suffering.</a:t>
            </a:r>
          </a:p>
          <a:p>
            <a:pPr marL="0" indent="0">
              <a:buNone/>
            </a:pPr>
            <a:endParaRPr lang="en-US" dirty="0"/>
          </a:p>
        </p:txBody>
      </p:sp>
    </p:spTree>
    <p:extLst>
      <p:ext uri="{BB962C8B-B14F-4D97-AF65-F5344CB8AC3E}">
        <p14:creationId xmlns:p14="http://schemas.microsoft.com/office/powerpoint/2010/main" val="146904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Suffering of Jesus</a:t>
            </a:r>
          </a:p>
        </p:txBody>
      </p:sp>
      <p:sp>
        <p:nvSpPr>
          <p:cNvPr id="3" name="Content Placeholder 2"/>
          <p:cNvSpPr>
            <a:spLocks noGrp="1"/>
          </p:cNvSpPr>
          <p:nvPr>
            <p:ph idx="1"/>
          </p:nvPr>
        </p:nvSpPr>
        <p:spPr/>
        <p:txBody>
          <a:bodyPr>
            <a:normAutofit fontScale="92500" lnSpcReduction="10000"/>
          </a:bodyPr>
          <a:lstStyle/>
          <a:p>
            <a:r>
              <a:rPr lang="en-US" dirty="0"/>
              <a:t>He is despised and rejected by men, a Man of sorrows and acquainted with grief (Isaiah 53:3).</a:t>
            </a:r>
          </a:p>
          <a:p>
            <a:r>
              <a:rPr lang="en-US" dirty="0"/>
              <a:t>For it was fitting for Him, for whom are all thing and by whom are all things, in bringing many sons to glory, to make the captain of their salvation perfect through sufferings (Hebrews 2:10-11).</a:t>
            </a:r>
          </a:p>
          <a:p>
            <a:r>
              <a:rPr lang="en-US" dirty="0"/>
              <a:t>Seeing then that we have a great High Priest who has passed through the heavens, Jesus the Son of God, let us hold fast our confession. For we do not have a High Priest who cannot sympathize with our weaknesses, but was in all points tempted as we are, yet without sin (Hebrews 4:14-15).</a:t>
            </a:r>
          </a:p>
          <a:p>
            <a:pPr marL="0" indent="0">
              <a:buNone/>
            </a:pPr>
            <a:endParaRPr lang="en-US" dirty="0"/>
          </a:p>
        </p:txBody>
      </p:sp>
    </p:spTree>
    <p:extLst>
      <p:ext uri="{BB962C8B-B14F-4D97-AF65-F5344CB8AC3E}">
        <p14:creationId xmlns:p14="http://schemas.microsoft.com/office/powerpoint/2010/main" val="235853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Suffered for Us and with Us.</a:t>
            </a:r>
          </a:p>
        </p:txBody>
      </p:sp>
      <p:sp>
        <p:nvSpPr>
          <p:cNvPr id="3" name="Content Placeholder 2"/>
          <p:cNvSpPr>
            <a:spLocks noGrp="1"/>
          </p:cNvSpPr>
          <p:nvPr>
            <p:ph idx="1"/>
          </p:nvPr>
        </p:nvSpPr>
        <p:spPr/>
        <p:txBody>
          <a:bodyPr>
            <a:normAutofit fontScale="92500"/>
          </a:bodyPr>
          <a:lstStyle/>
          <a:p>
            <a:r>
              <a:rPr lang="en-US" dirty="0"/>
              <a:t>Surely He has borne our griefs and carried our sorrows; yet we esteemed Him stricken, smitten by God, and afflicted. But He was wounded for our transgressions, He was bruised for our iniquities, the chastisement of our peace was upon Him, and by His stripes we are healed (Isaiah 53:4-5).</a:t>
            </a:r>
          </a:p>
          <a:p>
            <a:r>
              <a:rPr lang="en-US" dirty="0"/>
              <a:t>In all their affliction He was afflicted, and the Angel of His Presence saved them; in His love and in His pity He redeemed them; and He bore them and carried them all the days of old (Isaiah 63:9).</a:t>
            </a:r>
          </a:p>
          <a:p>
            <a:r>
              <a:rPr lang="en-US" dirty="0"/>
              <a:t>He was touched with the feeling of our infirmities (Hebrews 2:4)</a:t>
            </a:r>
          </a:p>
          <a:p>
            <a:endParaRPr lang="en-US" dirty="0"/>
          </a:p>
        </p:txBody>
      </p:sp>
    </p:spTree>
    <p:extLst>
      <p:ext uri="{BB962C8B-B14F-4D97-AF65-F5344CB8AC3E}">
        <p14:creationId xmlns:p14="http://schemas.microsoft.com/office/powerpoint/2010/main" val="121959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Grief and Loss in the Life of Jesus</a:t>
            </a:r>
          </a:p>
        </p:txBody>
      </p:sp>
      <p:sp>
        <p:nvSpPr>
          <p:cNvPr id="3" name="Content Placeholder 2"/>
          <p:cNvSpPr>
            <a:spLocks noGrp="1"/>
          </p:cNvSpPr>
          <p:nvPr>
            <p:ph idx="1"/>
          </p:nvPr>
        </p:nvSpPr>
        <p:spPr/>
        <p:txBody>
          <a:bodyPr>
            <a:normAutofit fontScale="92500" lnSpcReduction="10000"/>
          </a:bodyPr>
          <a:lstStyle/>
          <a:p>
            <a:r>
              <a:rPr lang="en-US" dirty="0"/>
              <a:t>Loss of his cousin, John the Baptist (Matthew 14:1-12)</a:t>
            </a:r>
          </a:p>
          <a:p>
            <a:r>
              <a:rPr lang="en-US" dirty="0"/>
              <a:t>Rejection at Nazareth, his home town (Matthew 13:53-58)</a:t>
            </a:r>
          </a:p>
          <a:p>
            <a:r>
              <a:rPr lang="en-US" dirty="0"/>
              <a:t>Jesus wept over Jerusalem</a:t>
            </a:r>
          </a:p>
          <a:p>
            <a:r>
              <a:rPr lang="en-US" dirty="0"/>
              <a:t>Abuse of several kinds</a:t>
            </a:r>
          </a:p>
          <a:p>
            <a:pPr lvl="1"/>
            <a:r>
              <a:rPr lang="en-US" dirty="0"/>
              <a:t>Physical, Sexual, Emotional</a:t>
            </a:r>
          </a:p>
          <a:p>
            <a:r>
              <a:rPr lang="en-US" dirty="0"/>
              <a:t>Loss of connection with his Father (Second Death)</a:t>
            </a:r>
          </a:p>
          <a:p>
            <a:r>
              <a:rPr lang="en-US" dirty="0"/>
              <a:t>Misunderstanding of his mission by his disciples</a:t>
            </a:r>
          </a:p>
          <a:p>
            <a:r>
              <a:rPr lang="en-US" dirty="0"/>
              <a:t>Abandonment, Denial and Betrayal by Disciples</a:t>
            </a:r>
          </a:p>
          <a:p>
            <a:r>
              <a:rPr lang="en-US" dirty="0"/>
              <a:t>Loss of his life</a:t>
            </a:r>
          </a:p>
          <a:p>
            <a:pPr marL="0" indent="0">
              <a:buNone/>
            </a:pPr>
            <a:endParaRPr lang="en-US" dirty="0"/>
          </a:p>
        </p:txBody>
      </p:sp>
    </p:spTree>
    <p:extLst>
      <p:ext uri="{BB962C8B-B14F-4D97-AF65-F5344CB8AC3E}">
        <p14:creationId xmlns:p14="http://schemas.microsoft.com/office/powerpoint/2010/main" val="319498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Grief?</a:t>
            </a:r>
          </a:p>
        </p:txBody>
      </p:sp>
      <p:sp>
        <p:nvSpPr>
          <p:cNvPr id="3" name="Content Placeholder 2"/>
          <p:cNvSpPr>
            <a:spLocks noGrp="1"/>
          </p:cNvSpPr>
          <p:nvPr>
            <p:ph idx="1"/>
          </p:nvPr>
        </p:nvSpPr>
        <p:spPr>
          <a:xfrm>
            <a:off x="718458" y="1612461"/>
            <a:ext cx="10442122" cy="4894475"/>
          </a:xfrm>
        </p:spPr>
        <p:txBody>
          <a:bodyPr>
            <a:normAutofit/>
          </a:bodyPr>
          <a:lstStyle/>
          <a:p>
            <a:r>
              <a:rPr lang="en-US" dirty="0"/>
              <a:t>G</a:t>
            </a:r>
            <a:r>
              <a:rPr lang="en-US" i="1" dirty="0"/>
              <a:t>rief</a:t>
            </a:r>
            <a:r>
              <a:rPr lang="en-US" dirty="0"/>
              <a:t> is keen mental suffering or distress over a loss or affliction—a sharp sorrow—a painful regret. At the very heart of the grief definition is intense sorrow. Grief is a deep emotional response to a great loss.</a:t>
            </a:r>
          </a:p>
          <a:p>
            <a:r>
              <a:rPr lang="en-US" sz="2000" dirty="0"/>
              <a:t>It is important that we allow ourselves the human experience of grief in response to real losses such as:</a:t>
            </a:r>
          </a:p>
          <a:p>
            <a:pPr lvl="1"/>
            <a:r>
              <a:rPr lang="en-US" dirty="0"/>
              <a:t>The death of a loved one (murder, suicide)</a:t>
            </a:r>
          </a:p>
          <a:p>
            <a:pPr lvl="1"/>
            <a:r>
              <a:rPr lang="en-US" dirty="0"/>
              <a:t>Divorce or separation including loss children experience</a:t>
            </a:r>
          </a:p>
          <a:p>
            <a:pPr lvl="1"/>
            <a:r>
              <a:rPr lang="en-US" dirty="0"/>
              <a:t>Breakup with a significant other</a:t>
            </a:r>
          </a:p>
          <a:p>
            <a:pPr lvl="1"/>
            <a:r>
              <a:rPr lang="en-US" dirty="0"/>
              <a:t>Loss of anything that has been significant to a person</a:t>
            </a:r>
          </a:p>
          <a:p>
            <a:endParaRPr lang="en-US" dirty="0"/>
          </a:p>
          <a:p>
            <a:endParaRPr lang="en-US" dirty="0"/>
          </a:p>
        </p:txBody>
      </p:sp>
    </p:spTree>
    <p:extLst>
      <p:ext uri="{BB962C8B-B14F-4D97-AF65-F5344CB8AC3E}">
        <p14:creationId xmlns:p14="http://schemas.microsoft.com/office/powerpoint/2010/main" val="18822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10209</TotalTime>
  <Words>1514</Words>
  <Application>Microsoft Macintosh PowerPoint</Application>
  <PresentationFormat>Widescreen</PresentationFormat>
  <Paragraphs>112</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Black</vt:lpstr>
      <vt:lpstr>God’s Grief and Ours</vt:lpstr>
      <vt:lpstr>God’s Loss in Heaven</vt:lpstr>
      <vt:lpstr>God’s Initial Loss on Earth</vt:lpstr>
      <vt:lpstr>Mankind’s Initial Loss on Earth</vt:lpstr>
      <vt:lpstr>The Continuation of Human Suffering</vt:lpstr>
      <vt:lpstr>The Suffering of Jesus</vt:lpstr>
      <vt:lpstr>Jesus Suffered for Us and with Us.</vt:lpstr>
      <vt:lpstr>Grief and Loss in the Life of Jesus</vt:lpstr>
      <vt:lpstr>What is Grief?</vt:lpstr>
      <vt:lpstr>What is Grief?</vt:lpstr>
      <vt:lpstr>Grief and Unmet Longings</vt:lpstr>
      <vt:lpstr>Unexpected Family Grief</vt:lpstr>
      <vt:lpstr>Making It Personal</vt:lpstr>
    </vt:vector>
  </TitlesOfParts>
  <Company>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Suffering of God and Our Suffering</dc:title>
  <dc:creator>David Sedlacek</dc:creator>
  <cp:lastModifiedBy>Beverly Sedlacek</cp:lastModifiedBy>
  <cp:revision>21</cp:revision>
  <dcterms:created xsi:type="dcterms:W3CDTF">2018-08-12T13:28:28Z</dcterms:created>
  <dcterms:modified xsi:type="dcterms:W3CDTF">2019-09-22T17:09:48Z</dcterms:modified>
</cp:coreProperties>
</file>