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7" r:id="rId3"/>
    <p:sldId id="258" r:id="rId4"/>
    <p:sldId id="278" r:id="rId5"/>
    <p:sldId id="259" r:id="rId6"/>
    <p:sldId id="260" r:id="rId7"/>
    <p:sldId id="279" r:id="rId8"/>
    <p:sldId id="281" r:id="rId9"/>
    <p:sldId id="277" r:id="rId10"/>
    <p:sldId id="263" r:id="rId11"/>
    <p:sldId id="276" r:id="rId12"/>
    <p:sldId id="274" r:id="rId13"/>
    <p:sldId id="272" r:id="rId14"/>
    <p:sldId id="273" r:id="rId15"/>
    <p:sldId id="275" r:id="rId16"/>
    <p:sldId id="264" r:id="rId17"/>
    <p:sldId id="265" r:id="rId18"/>
    <p:sldId id="282" r:id="rId19"/>
    <p:sldId id="266" r:id="rId20"/>
    <p:sldId id="267" r:id="rId21"/>
    <p:sldId id="271" r:id="rId22"/>
    <p:sldId id="268" r:id="rId23"/>
    <p:sldId id="27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4"/>
  </p:normalViewPr>
  <p:slideViewPr>
    <p:cSldViewPr snapToGrid="0">
      <p:cViewPr varScale="1">
        <p:scale>
          <a:sx n="90" d="100"/>
          <a:sy n="90" d="100"/>
        </p:scale>
        <p:origin x="728" y="184"/>
      </p:cViewPr>
      <p:guideLst>
        <p:guide orient="horz" pos="2160"/>
        <p:guide pos="3840"/>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B7A2E8-72F6-AF4C-8BCD-37C16E8D0995}" type="datetimeFigureOut">
              <a:rPr lang="en-US" smtClean="0"/>
              <a:t>9/22/19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0F21A-6F39-6E4E-9649-3AE7C1B18ECE}" type="slidenum">
              <a:rPr lang="en-US" smtClean="0"/>
              <a:t>‹#›</a:t>
            </a:fld>
            <a:endParaRPr lang="en-US"/>
          </a:p>
        </p:txBody>
      </p:sp>
    </p:spTree>
    <p:extLst>
      <p:ext uri="{BB962C8B-B14F-4D97-AF65-F5344CB8AC3E}">
        <p14:creationId xmlns:p14="http://schemas.microsoft.com/office/powerpoint/2010/main" val="308312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aconsciousrethink.com/7836/talking-about-death/"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aconsciousrethink.com/6646/emotional-pain/"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www.aconsciousrethink.com/8095/how-to-be-patient/"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a:t>
            </a:fld>
            <a:endParaRPr lang="en-US"/>
          </a:p>
        </p:txBody>
      </p:sp>
    </p:spTree>
    <p:extLst>
      <p:ext uri="{BB962C8B-B14F-4D97-AF65-F5344CB8AC3E}">
        <p14:creationId xmlns:p14="http://schemas.microsoft.com/office/powerpoint/2010/main" val="1053748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10</a:t>
            </a:fld>
            <a:endParaRPr lang="en-US"/>
          </a:p>
        </p:txBody>
      </p:sp>
    </p:spTree>
    <p:extLst>
      <p:ext uri="{BB962C8B-B14F-4D97-AF65-F5344CB8AC3E}">
        <p14:creationId xmlns:p14="http://schemas.microsoft.com/office/powerpoint/2010/main" val="3689897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11</a:t>
            </a:fld>
            <a:endParaRPr lang="en-US"/>
          </a:p>
        </p:txBody>
      </p:sp>
    </p:spTree>
    <p:extLst>
      <p:ext uri="{BB962C8B-B14F-4D97-AF65-F5344CB8AC3E}">
        <p14:creationId xmlns:p14="http://schemas.microsoft.com/office/powerpoint/2010/main" val="232496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t>A person who is struggling to accept the reality of a loss might participate in activities that reaffirm that the loss did actually occur.</a:t>
            </a:r>
          </a:p>
          <a:p>
            <a:pPr lvl="1"/>
            <a:r>
              <a:rPr lang="en-US" sz="2400" dirty="0"/>
              <a:t>As an example, if a loved one died, viewing the body or helping to plan the funeral may help the person accept that the loss occurred.</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12</a:t>
            </a:fld>
            <a:endParaRPr lang="en-US"/>
          </a:p>
        </p:txBody>
      </p:sp>
    </p:spTree>
    <p:extLst>
      <p:ext uri="{BB962C8B-B14F-4D97-AF65-F5344CB8AC3E}">
        <p14:creationId xmlns:p14="http://schemas.microsoft.com/office/powerpoint/2010/main" val="3868306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t>There is no real wrong answer so long as the person’s actions help them actually process, and are not used as an escape from their new reality.</a:t>
            </a:r>
          </a:p>
          <a:p>
            <a:pPr lvl="1"/>
            <a:r>
              <a:rPr lang="en-US" sz="2400" dirty="0"/>
              <a:t>Some people need to </a:t>
            </a:r>
            <a:r>
              <a:rPr lang="en-US" sz="2400" dirty="0">
                <a:solidFill>
                  <a:schemeClr val="tx1"/>
                </a:solidFill>
              </a:rPr>
              <a:t>just </a:t>
            </a:r>
            <a:r>
              <a:rPr lang="en-US" sz="2400" dirty="0">
                <a:solidFill>
                  <a:schemeClr val="tx1"/>
                </a:solidFill>
                <a:hlinkClick r:id="rId3">
                  <a:extLst>
                    <a:ext uri="{A12FA001-AC4F-418D-AE19-62706E023703}">
                      <ahyp:hlinkClr xmlns:ahyp="http://schemas.microsoft.com/office/drawing/2018/hyperlinkcolor" val="tx"/>
                    </a:ext>
                  </a:extLst>
                </a:hlinkClick>
              </a:rPr>
              <a:t>talk it out</a:t>
            </a:r>
            <a:r>
              <a:rPr lang="en-US" sz="2400" dirty="0">
                <a:solidFill>
                  <a:schemeClr val="tx1"/>
                </a:solidFill>
              </a:rPr>
              <a:t>, </a:t>
            </a:r>
            <a:r>
              <a:rPr lang="en-US" sz="2400" dirty="0"/>
              <a:t>others need more focused therapy, some may use actions and activities to help navigate and cope – such as volunteer work with a group related to their trauma.</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13</a:t>
            </a:fld>
            <a:endParaRPr lang="en-US"/>
          </a:p>
        </p:txBody>
      </p:sp>
    </p:spTree>
    <p:extLst>
      <p:ext uri="{BB962C8B-B14F-4D97-AF65-F5344CB8AC3E}">
        <p14:creationId xmlns:p14="http://schemas.microsoft.com/office/powerpoint/2010/main" val="4040955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t>That may mean doing things like changing living situations, returning to work, and developing new future plans without their loved </a:t>
            </a:r>
            <a:r>
              <a:rPr lang="en-US" sz="2400"/>
              <a:t>one.</a:t>
            </a:r>
          </a:p>
          <a:p>
            <a:pPr lvl="1"/>
            <a:r>
              <a:rPr lang="en-US" sz="2400"/>
              <a:t>The absence of the deceased can impact a person in numerous, unexpected ways. The sooner they can start to make those adjustments, the easier it will be for them to start on their new life path.</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14</a:t>
            </a:fld>
            <a:endParaRPr lang="en-US"/>
          </a:p>
        </p:txBody>
      </p:sp>
    </p:spTree>
    <p:extLst>
      <p:ext uri="{BB962C8B-B14F-4D97-AF65-F5344CB8AC3E}">
        <p14:creationId xmlns:p14="http://schemas.microsoft.com/office/powerpoint/2010/main" val="4109834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400" dirty="0"/>
              <a:t>It is not about forgetting or letting go of the deceased loved one, just not having </a:t>
            </a:r>
            <a:r>
              <a:rPr lang="en-US" sz="2400" dirty="0">
                <a:solidFill>
                  <a:schemeClr val="tx1"/>
                </a:solidFill>
              </a:rPr>
              <a:t>that </a:t>
            </a:r>
            <a:r>
              <a:rPr lang="en-US" sz="2400" dirty="0">
                <a:solidFill>
                  <a:schemeClr val="tx1"/>
                </a:solidFill>
                <a:hlinkClick r:id="rId3">
                  <a:extLst>
                    <a:ext uri="{A12FA001-AC4F-418D-AE19-62706E023703}">
                      <ahyp:hlinkClr xmlns:ahyp="http://schemas.microsoft.com/office/drawing/2018/hyperlinkcolor" val="tx"/>
                    </a:ext>
                  </a:extLst>
                </a:hlinkClick>
              </a:rPr>
              <a:t>pain</a:t>
            </a:r>
            <a:r>
              <a:rPr lang="en-US" sz="2400" dirty="0">
                <a:solidFill>
                  <a:schemeClr val="tx1"/>
                </a:solidFill>
              </a:rPr>
              <a:t> </a:t>
            </a:r>
            <a:r>
              <a:rPr lang="en-US" sz="2400" dirty="0"/>
              <a:t>front and center, dominating the survivor’s life and well-being.</a:t>
            </a:r>
          </a:p>
          <a:p>
            <a:pPr lvl="1"/>
            <a:r>
              <a:rPr lang="en-US" sz="2400" dirty="0"/>
              <a:t>There is no reasonable time frame for someone to work through these four tasks. Some people could navigate them quickly, others may take months or years to get through them.</a:t>
            </a:r>
          </a:p>
          <a:p>
            <a:pPr lvl="1"/>
            <a:r>
              <a:rPr lang="en-US" sz="2400" dirty="0"/>
              <a:t>People experience loss in a number of different ways and intensities, so the best option is to </a:t>
            </a:r>
            <a:r>
              <a:rPr lang="en-US" sz="2400" dirty="0">
                <a:solidFill>
                  <a:schemeClr val="tx1"/>
                </a:solidFill>
                <a:hlinkClick r:id="rId4">
                  <a:extLst>
                    <a:ext uri="{A12FA001-AC4F-418D-AE19-62706E023703}">
                      <ahyp:hlinkClr xmlns:ahyp="http://schemas.microsoft.com/office/drawing/2018/hyperlinkcolor" val="tx"/>
                    </a:ext>
                  </a:extLst>
                </a:hlinkClick>
              </a:rPr>
              <a:t>be patient</a:t>
            </a:r>
            <a:r>
              <a:rPr lang="en-US" sz="2400" dirty="0">
                <a:solidFill>
                  <a:schemeClr val="tx1"/>
                </a:solidFill>
              </a:rPr>
              <a:t> </a:t>
            </a:r>
            <a:r>
              <a:rPr lang="en-US" sz="2400" dirty="0"/>
              <a:t>as the survivor walks their path.</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15</a:t>
            </a:fld>
            <a:endParaRPr lang="en-US"/>
          </a:p>
        </p:txBody>
      </p:sp>
    </p:spTree>
    <p:extLst>
      <p:ext uri="{BB962C8B-B14F-4D97-AF65-F5344CB8AC3E}">
        <p14:creationId xmlns:p14="http://schemas.microsoft.com/office/powerpoint/2010/main" val="2386239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16</a:t>
            </a:fld>
            <a:endParaRPr lang="en-US"/>
          </a:p>
        </p:txBody>
      </p:sp>
    </p:spTree>
    <p:extLst>
      <p:ext uri="{BB962C8B-B14F-4D97-AF65-F5344CB8AC3E}">
        <p14:creationId xmlns:p14="http://schemas.microsoft.com/office/powerpoint/2010/main" val="665573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17</a:t>
            </a:fld>
            <a:endParaRPr lang="en-US"/>
          </a:p>
        </p:txBody>
      </p:sp>
    </p:spTree>
    <p:extLst>
      <p:ext uri="{BB962C8B-B14F-4D97-AF65-F5344CB8AC3E}">
        <p14:creationId xmlns:p14="http://schemas.microsoft.com/office/powerpoint/2010/main" val="1501205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18</a:t>
            </a:fld>
            <a:endParaRPr lang="en-US"/>
          </a:p>
        </p:txBody>
      </p:sp>
    </p:spTree>
    <p:extLst>
      <p:ext uri="{BB962C8B-B14F-4D97-AF65-F5344CB8AC3E}">
        <p14:creationId xmlns:p14="http://schemas.microsoft.com/office/powerpoint/2010/main" val="570370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19</a:t>
            </a:fld>
            <a:endParaRPr lang="en-US"/>
          </a:p>
        </p:txBody>
      </p:sp>
    </p:spTree>
    <p:extLst>
      <p:ext uri="{BB962C8B-B14F-4D97-AF65-F5344CB8AC3E}">
        <p14:creationId xmlns:p14="http://schemas.microsoft.com/office/powerpoint/2010/main" val="368588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Grieving</a:t>
            </a:r>
            <a:r>
              <a:rPr lang="en-US" dirty="0"/>
              <a:t> a significant loss takes time. Depending on the circumstances of a person’s loss, grieving can take weeks to years. Grieving helps a person gradually adjust to a new chapter of their life.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Full awareness of a major loss can happen suddenly or over a few days or weeks. While an expected loss (such as a death after a long illness) can take a short time to absorb, a sudden or tragic loss can take more time. Similarly, it can take time to grasp the reality of a loss that doesn't affect one’s daily routine, such as a death in a distant city.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During this time, a person may feel numb and seem distracted. They may obsess or yearn for the lost loved one. Funerals and other rituals and events during this time may help one accept the reality of one’s loss.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2</a:t>
            </a:fld>
            <a:endParaRPr lang="en-US"/>
          </a:p>
        </p:txBody>
      </p:sp>
    </p:spTree>
    <p:extLst>
      <p:ext uri="{BB962C8B-B14F-4D97-AF65-F5344CB8AC3E}">
        <p14:creationId xmlns:p14="http://schemas.microsoft.com/office/powerpoint/2010/main" val="2441878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20</a:t>
            </a:fld>
            <a:endParaRPr lang="en-US"/>
          </a:p>
        </p:txBody>
      </p:sp>
    </p:spTree>
    <p:extLst>
      <p:ext uri="{BB962C8B-B14F-4D97-AF65-F5344CB8AC3E}">
        <p14:creationId xmlns:p14="http://schemas.microsoft.com/office/powerpoint/2010/main" val="609164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21</a:t>
            </a:fld>
            <a:endParaRPr lang="en-US"/>
          </a:p>
        </p:txBody>
      </p:sp>
    </p:spTree>
    <p:extLst>
      <p:ext uri="{BB962C8B-B14F-4D97-AF65-F5344CB8AC3E}">
        <p14:creationId xmlns:p14="http://schemas.microsoft.com/office/powerpoint/2010/main" val="787539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22</a:t>
            </a:fld>
            <a:endParaRPr lang="en-US"/>
          </a:p>
        </p:txBody>
      </p:sp>
    </p:spTree>
    <p:extLst>
      <p:ext uri="{BB962C8B-B14F-4D97-AF65-F5344CB8AC3E}">
        <p14:creationId xmlns:p14="http://schemas.microsoft.com/office/powerpoint/2010/main" val="2155910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5B0F21A-6F39-6E4E-9649-3AE7C1B18ECE}" type="slidenum">
              <a:rPr lang="en-US" smtClean="0"/>
              <a:t>23</a:t>
            </a:fld>
            <a:endParaRPr lang="en-US"/>
          </a:p>
        </p:txBody>
      </p:sp>
    </p:spTree>
    <p:extLst>
      <p:ext uri="{BB962C8B-B14F-4D97-AF65-F5344CB8AC3E}">
        <p14:creationId xmlns:p14="http://schemas.microsoft.com/office/powerpoint/2010/main" val="3078513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Some may feel irritable and restless, while others are quieter than usual, or need to be distant from or close to others.  Some feel as if they aren't the same person they were before the loss. Don't be surprised by conflicting feelings while grieving. For example, it's normal to feel despair about a death or a job loss yet also feel relief.</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3</a:t>
            </a:fld>
            <a:endParaRPr lang="en-US"/>
          </a:p>
        </p:txBody>
      </p:sp>
    </p:spTree>
    <p:extLst>
      <p:ext uri="{BB962C8B-B14F-4D97-AF65-F5344CB8AC3E}">
        <p14:creationId xmlns:p14="http://schemas.microsoft.com/office/powerpoint/2010/main" val="3714504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Everyone experiences it to some degree, though the intensity and scale may vary depending on what caused the grief and the griever’s emotional landscape.</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4</a:t>
            </a:fld>
            <a:endParaRPr lang="en-US"/>
          </a:p>
        </p:txBody>
      </p:sp>
    </p:spTree>
    <p:extLst>
      <p:ext uri="{BB962C8B-B14F-4D97-AF65-F5344CB8AC3E}">
        <p14:creationId xmlns:p14="http://schemas.microsoft.com/office/powerpoint/2010/main" val="3604946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Grieving tends to be unpredictable, with sad thoughts and feelings coming and going, like a roller-coaster ride. After the early days of grieving, one may sense a lifting of numbness and sadness and experience a few days without tears. Then, for no apparent reason, the intense grief may strike again. </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5</a:t>
            </a:fld>
            <a:endParaRPr lang="en-US"/>
          </a:p>
        </p:txBody>
      </p:sp>
    </p:spTree>
    <p:extLst>
      <p:ext uri="{BB962C8B-B14F-4D97-AF65-F5344CB8AC3E}">
        <p14:creationId xmlns:p14="http://schemas.microsoft.com/office/powerpoint/2010/main" val="138318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Some modes of expression include talking, writing, creating art or music, or being physically active are all helpful ways dealing with grief.</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6</a:t>
            </a:fld>
            <a:endParaRPr lang="en-US"/>
          </a:p>
        </p:txBody>
      </p:sp>
    </p:spTree>
    <p:extLst>
      <p:ext uri="{BB962C8B-B14F-4D97-AF65-F5344CB8AC3E}">
        <p14:creationId xmlns:p14="http://schemas.microsoft.com/office/powerpoint/2010/main" val="3088614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eaLnBrk="0" fontAlgn="base" hangingPunct="0">
              <a:spcBef>
                <a:spcPct val="0"/>
              </a:spcBef>
              <a:spcAft>
                <a:spcPct val="0"/>
              </a:spcAft>
              <a:buClrTx/>
              <a:buSzTx/>
            </a:pPr>
            <a:r>
              <a:rPr lang="en-US" altLang="en-US" sz="1200" dirty="0">
                <a:solidFill>
                  <a:schemeClr val="tx1"/>
                </a:solidFill>
              </a:rPr>
              <a:t>This stage serves to protect the individual from experiencing the intensity of the loss. It may be useful when the grieving person must take action (for example, making funeral arrangements). Numbness is a normal reaction to an immediate loss and should not be confused with "lack of caring." As the individual slowly acknowledges the impact of the loss, denial and disbelief will diminish. </a:t>
            </a:r>
          </a:p>
          <a:p>
            <a:pPr defTabSz="914400" eaLnBrk="0" fontAlgn="base" hangingPunct="0">
              <a:spcBef>
                <a:spcPct val="0"/>
              </a:spcBef>
              <a:spcAft>
                <a:spcPct val="0"/>
              </a:spcAft>
              <a:buClrTx/>
              <a:buSzTx/>
            </a:pPr>
            <a:r>
              <a:rPr lang="en-US" altLang="en-US" sz="1200" b="1" dirty="0">
                <a:solidFill>
                  <a:schemeClr val="tx1"/>
                </a:solidFill>
              </a:rPr>
              <a:t>Bargaining:</a:t>
            </a:r>
            <a:r>
              <a:rPr lang="en-US" altLang="en-US" sz="1200" dirty="0">
                <a:solidFill>
                  <a:schemeClr val="tx1"/>
                </a:solidFill>
              </a:rPr>
              <a:t> This stage may involve persistent thoughts about what could have been done to prevent the loss. People can become preoccupied about ways that things could have been better. If this stage is not properly resolved, intense feelings of remorse or guilt may interfere with the healing process. </a:t>
            </a:r>
          </a:p>
          <a:p>
            <a:r>
              <a:rPr lang="en-US" sz="1200" b="1" dirty="0"/>
              <a:t>Depression: </a:t>
            </a:r>
            <a:r>
              <a:rPr lang="en-US" sz="1200" dirty="0"/>
              <a:t>This stage of grief occurs in some people after they realize the true extent of the loss. Signs of depression may include sleep and appetite disturbances, a lack of energy and concentration, and crying spells. A person may feel loneliness, emptiness, isolation, and self-pity.</a:t>
            </a:r>
          </a:p>
          <a:p>
            <a:r>
              <a:rPr lang="en-US" sz="1200" b="1" dirty="0"/>
              <a:t>Anger:</a:t>
            </a:r>
            <a:r>
              <a:rPr lang="en-US" sz="1200" dirty="0"/>
              <a:t> This reaction usually occurs when an individual feels helpless and powerless. Anger can stem from a feeling of abandonment through a loved one's death. An individual may be angry at the person who died, at God or toward life in general.</a:t>
            </a:r>
          </a:p>
          <a:p>
            <a:r>
              <a:rPr lang="en-US" sz="1200" b="1" dirty="0"/>
              <a:t>Acceptance:</a:t>
            </a:r>
            <a:r>
              <a:rPr lang="en-US" sz="1200" dirty="0"/>
              <a:t> In time, an individual may be able to come to terms with various feelings and accept the fact that the loss has occurred. Healing can begin once the loss becomes integrated into the individual's set of life experiences.</a:t>
            </a:r>
          </a:p>
          <a:p>
            <a:pPr defTabSz="914400" eaLnBrk="0" fontAlgn="base" hangingPunct="0">
              <a:spcBef>
                <a:spcPct val="0"/>
              </a:spcBef>
              <a:spcAft>
                <a:spcPct val="0"/>
              </a:spcAft>
              <a:buClrTx/>
              <a:buSzTx/>
            </a:pPr>
            <a:endParaRPr lang="en-US" altLang="en-US" sz="1200"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7</a:t>
            </a:fld>
            <a:endParaRPr lang="en-US"/>
          </a:p>
        </p:txBody>
      </p:sp>
    </p:spTree>
    <p:extLst>
      <p:ext uri="{BB962C8B-B14F-4D97-AF65-F5344CB8AC3E}">
        <p14:creationId xmlns:p14="http://schemas.microsoft.com/office/powerpoint/2010/main" val="1024678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Meaning can help remember the person who died with more love than pain</a:t>
            </a:r>
          </a:p>
          <a:p>
            <a:r>
              <a:rPr lang="en-US" dirty="0"/>
              <a:t>It is considered the key to recovery from grief</a:t>
            </a:r>
          </a:p>
          <a:p>
            <a:r>
              <a:rPr lang="en-US" dirty="0"/>
              <a:t>Healing occurs NOT when grief gets smaller, but when life gets bigger.</a:t>
            </a:r>
          </a:p>
          <a:p>
            <a:r>
              <a:rPr lang="en-US" dirty="0"/>
              <a:t>For more information:  Finding Meaning: The Sixth Stage of Grief by David Kessler. Book due to be released in November</a:t>
            </a:r>
          </a:p>
          <a:p>
            <a:r>
              <a:rPr lang="en-US" dirty="0"/>
              <a:t>Keys to finding acceptance and moving into the sixth stage</a:t>
            </a:r>
          </a:p>
        </p:txBody>
      </p:sp>
      <p:sp>
        <p:nvSpPr>
          <p:cNvPr id="4" name="Slide Number Placeholder 3"/>
          <p:cNvSpPr>
            <a:spLocks noGrp="1"/>
          </p:cNvSpPr>
          <p:nvPr>
            <p:ph type="sldNum" sz="quarter" idx="5"/>
          </p:nvPr>
        </p:nvSpPr>
        <p:spPr/>
        <p:txBody>
          <a:bodyPr/>
          <a:lstStyle/>
          <a:p>
            <a:fld id="{55B0F21A-6F39-6E4E-9649-3AE7C1B18ECE}" type="slidenum">
              <a:rPr lang="en-US" smtClean="0"/>
              <a:t>8</a:t>
            </a:fld>
            <a:endParaRPr lang="en-US"/>
          </a:p>
        </p:txBody>
      </p:sp>
    </p:spTree>
    <p:extLst>
      <p:ext uri="{BB962C8B-B14F-4D97-AF65-F5344CB8AC3E}">
        <p14:creationId xmlns:p14="http://schemas.microsoft.com/office/powerpoint/2010/main" val="184601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Counter to the current stage theory of grief, acceptance was the most common feeling. And it often came early in the grieving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main negative feeling wasn't sadness or anger, as previously thought. but yearning, which is a more dominant characteristic after a loss than sadness.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"Grief is really about yearning and not sadness; That sense of heartache. It's been called pangs of grief."</a:t>
            </a:r>
          </a:p>
          <a:p>
            <a:endParaRPr lang="en-US" dirty="0"/>
          </a:p>
        </p:txBody>
      </p:sp>
      <p:sp>
        <p:nvSpPr>
          <p:cNvPr id="4" name="Slide Number Placeholder 3"/>
          <p:cNvSpPr>
            <a:spLocks noGrp="1"/>
          </p:cNvSpPr>
          <p:nvPr>
            <p:ph type="sldNum" sz="quarter" idx="5"/>
          </p:nvPr>
        </p:nvSpPr>
        <p:spPr/>
        <p:txBody>
          <a:bodyPr/>
          <a:lstStyle/>
          <a:p>
            <a:fld id="{55B0F21A-6F39-6E4E-9649-3AE7C1B18ECE}" type="slidenum">
              <a:rPr lang="en-US" smtClean="0"/>
              <a:t>9</a:t>
            </a:fld>
            <a:endParaRPr lang="en-US"/>
          </a:p>
        </p:txBody>
      </p:sp>
    </p:spTree>
    <p:extLst>
      <p:ext uri="{BB962C8B-B14F-4D97-AF65-F5344CB8AC3E}">
        <p14:creationId xmlns:p14="http://schemas.microsoft.com/office/powerpoint/2010/main" val="2743913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9/22/19</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9/22/19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9/22/19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9/22/19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9/22/19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9/22/19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9/22/19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9/22/19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9/22/19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9/22/19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9/22/19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9/22/19</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742080" cy="2243667"/>
          </a:xfrm>
        </p:spPr>
        <p:txBody>
          <a:bodyPr/>
          <a:lstStyle/>
          <a:p>
            <a:br>
              <a:rPr lang="en-US" dirty="0"/>
            </a:br>
            <a:br>
              <a:rPr lang="en-US" dirty="0"/>
            </a:br>
            <a:br>
              <a:rPr lang="en-US" dirty="0"/>
            </a:br>
            <a:r>
              <a:rPr lang="en-US" dirty="0"/>
              <a:t>Managing </a:t>
            </a:r>
            <a:br>
              <a:rPr lang="en-US" dirty="0"/>
            </a:br>
            <a:r>
              <a:rPr lang="en-US" dirty="0"/>
              <a:t>Longings and Losses</a:t>
            </a:r>
            <a:br>
              <a:rPr lang="en-US" dirty="0"/>
            </a:br>
            <a:endParaRPr lang="en-US" dirty="0"/>
          </a:p>
        </p:txBody>
      </p:sp>
      <p:sp>
        <p:nvSpPr>
          <p:cNvPr id="3" name="Subtitle 2"/>
          <p:cNvSpPr>
            <a:spLocks noGrp="1"/>
          </p:cNvSpPr>
          <p:nvPr>
            <p:ph type="subTitle" idx="1"/>
          </p:nvPr>
        </p:nvSpPr>
        <p:spPr>
          <a:xfrm>
            <a:off x="1154955" y="4222376"/>
            <a:ext cx="9145492" cy="1842248"/>
          </a:xfrm>
        </p:spPr>
        <p:txBody>
          <a:bodyPr>
            <a:normAutofit/>
          </a:bodyPr>
          <a:lstStyle/>
          <a:p>
            <a:r>
              <a:rPr lang="en-US" dirty="0"/>
              <a:t>Andrews University SDA Theological Seminary</a:t>
            </a:r>
          </a:p>
          <a:p>
            <a:r>
              <a:rPr lang="en-US" dirty="0"/>
              <a:t>Grief Colloquium</a:t>
            </a:r>
          </a:p>
          <a:p>
            <a:r>
              <a:rPr lang="en-US" dirty="0"/>
              <a:t>September 22, 2019</a:t>
            </a:r>
          </a:p>
          <a:p>
            <a:r>
              <a:rPr lang="en-US" dirty="0"/>
              <a:t>David and Beverly Sedlacek</a:t>
            </a:r>
          </a:p>
        </p:txBody>
      </p:sp>
    </p:spTree>
    <p:extLst>
      <p:ext uri="{BB962C8B-B14F-4D97-AF65-F5344CB8AC3E}">
        <p14:creationId xmlns:p14="http://schemas.microsoft.com/office/powerpoint/2010/main" val="175130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Grief Process</a:t>
            </a:r>
          </a:p>
        </p:txBody>
      </p:sp>
      <p:sp>
        <p:nvSpPr>
          <p:cNvPr id="3" name="Content Placeholder 2"/>
          <p:cNvSpPr>
            <a:spLocks noGrp="1"/>
          </p:cNvSpPr>
          <p:nvPr>
            <p:ph idx="1"/>
          </p:nvPr>
        </p:nvSpPr>
        <p:spPr/>
        <p:txBody>
          <a:bodyPr>
            <a:normAutofit lnSpcReduction="10000"/>
          </a:bodyPr>
          <a:lstStyle/>
          <a:p>
            <a:pPr marL="0" indent="0">
              <a:buNone/>
            </a:pPr>
            <a:r>
              <a:rPr lang="en-US" sz="2400" dirty="0"/>
              <a:t>Different people follow different paths through the grieving experience. The order and timing of these phases may vary from person to person:</a:t>
            </a:r>
          </a:p>
          <a:p>
            <a:r>
              <a:rPr lang="en-US" sz="2400" dirty="0"/>
              <a:t>Accepting the reality of your loss</a:t>
            </a:r>
          </a:p>
          <a:p>
            <a:r>
              <a:rPr lang="en-US" sz="2400" dirty="0"/>
              <a:t>Allowing yourself to experience the pain of your loss</a:t>
            </a:r>
          </a:p>
          <a:p>
            <a:r>
              <a:rPr lang="en-US" sz="2400" dirty="0"/>
              <a:t>Adjusting to a new reality in which the deceased is no longer present</a:t>
            </a:r>
          </a:p>
          <a:p>
            <a:r>
              <a:rPr lang="en-US" sz="2400" dirty="0"/>
              <a:t>Having other relationships</a:t>
            </a:r>
          </a:p>
          <a:p>
            <a:pPr marL="0" indent="0">
              <a:buNone/>
            </a:pPr>
            <a:endParaRPr lang="en-US" b="1" dirty="0"/>
          </a:p>
        </p:txBody>
      </p:sp>
    </p:spTree>
    <p:extLst>
      <p:ext uri="{BB962C8B-B14F-4D97-AF65-F5344CB8AC3E}">
        <p14:creationId xmlns:p14="http://schemas.microsoft.com/office/powerpoint/2010/main" val="68300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16B8-ADC2-E843-BB41-E65ED183BF73}"/>
              </a:ext>
            </a:extLst>
          </p:cNvPr>
          <p:cNvSpPr>
            <a:spLocks noGrp="1"/>
          </p:cNvSpPr>
          <p:nvPr>
            <p:ph type="title"/>
          </p:nvPr>
        </p:nvSpPr>
        <p:spPr/>
        <p:txBody>
          <a:bodyPr/>
          <a:lstStyle/>
          <a:p>
            <a:r>
              <a:rPr lang="en-US" dirty="0"/>
              <a:t>Mourning </a:t>
            </a:r>
          </a:p>
        </p:txBody>
      </p:sp>
      <p:sp>
        <p:nvSpPr>
          <p:cNvPr id="3" name="Content Placeholder 2">
            <a:extLst>
              <a:ext uri="{FF2B5EF4-FFF2-40B4-BE49-F238E27FC236}">
                <a16:creationId xmlns:a16="http://schemas.microsoft.com/office/drawing/2014/main" id="{B3BD61B8-4B7F-7241-880E-DBD0A38A3A5C}"/>
              </a:ext>
            </a:extLst>
          </p:cNvPr>
          <p:cNvSpPr>
            <a:spLocks noGrp="1"/>
          </p:cNvSpPr>
          <p:nvPr>
            <p:ph idx="1"/>
          </p:nvPr>
        </p:nvSpPr>
        <p:spPr/>
        <p:txBody>
          <a:bodyPr/>
          <a:lstStyle/>
          <a:p>
            <a:r>
              <a:rPr lang="en-US" sz="2400" dirty="0"/>
              <a:t>Dr. J. William Worden suggested that there are Four Tasks of Mourning that a person should complete to reach a point of balance with their grief.</a:t>
            </a:r>
          </a:p>
          <a:p>
            <a:r>
              <a:rPr lang="en-US" sz="2400" dirty="0"/>
              <a:t>They are not linear, not necessarily bound to any timeline, and are subjective depending on the circumstances. These tasks generally apply to the death of a loved one.</a:t>
            </a:r>
          </a:p>
          <a:p>
            <a:r>
              <a:rPr lang="en-US" sz="2400" b="1" dirty="0"/>
              <a:t>Four Tasks of Mourning</a:t>
            </a:r>
          </a:p>
          <a:p>
            <a:endParaRPr lang="en-US" sz="2400" dirty="0"/>
          </a:p>
          <a:p>
            <a:endParaRPr lang="en-US" dirty="0"/>
          </a:p>
        </p:txBody>
      </p:sp>
    </p:spTree>
    <p:extLst>
      <p:ext uri="{BB962C8B-B14F-4D97-AF65-F5344CB8AC3E}">
        <p14:creationId xmlns:p14="http://schemas.microsoft.com/office/powerpoint/2010/main" val="3658134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E9C-A865-3540-B31E-147A7EB68AC5}"/>
              </a:ext>
            </a:extLst>
          </p:cNvPr>
          <p:cNvSpPr>
            <a:spLocks noGrp="1"/>
          </p:cNvSpPr>
          <p:nvPr>
            <p:ph type="title"/>
          </p:nvPr>
        </p:nvSpPr>
        <p:spPr/>
        <p:txBody>
          <a:bodyPr/>
          <a:lstStyle/>
          <a:p>
            <a:r>
              <a:rPr lang="en-US" dirty="0"/>
              <a:t>Mourning </a:t>
            </a:r>
          </a:p>
        </p:txBody>
      </p:sp>
      <p:sp>
        <p:nvSpPr>
          <p:cNvPr id="3" name="Content Placeholder 2">
            <a:extLst>
              <a:ext uri="{FF2B5EF4-FFF2-40B4-BE49-F238E27FC236}">
                <a16:creationId xmlns:a16="http://schemas.microsoft.com/office/drawing/2014/main" id="{203AB891-7438-F34C-A6A8-1838F80BC752}"/>
              </a:ext>
            </a:extLst>
          </p:cNvPr>
          <p:cNvSpPr>
            <a:spLocks noGrp="1"/>
          </p:cNvSpPr>
          <p:nvPr>
            <p:ph idx="1"/>
          </p:nvPr>
        </p:nvSpPr>
        <p:spPr>
          <a:xfrm>
            <a:off x="771525" y="2214563"/>
            <a:ext cx="10529888" cy="4100512"/>
          </a:xfrm>
        </p:spPr>
        <p:txBody>
          <a:bodyPr>
            <a:normAutofit/>
          </a:bodyPr>
          <a:lstStyle/>
          <a:p>
            <a:r>
              <a:rPr lang="en-US" sz="3200" b="1" dirty="0"/>
              <a:t>Task One – Accept the reality of the loss.</a:t>
            </a:r>
            <a:endParaRPr lang="en-US" sz="3200" dirty="0"/>
          </a:p>
          <a:p>
            <a:pPr lvl="1"/>
            <a:r>
              <a:rPr lang="en-US" sz="3200" dirty="0"/>
              <a:t>Accepting the reality of the loss is the foundation of all future healing.</a:t>
            </a:r>
          </a:p>
          <a:p>
            <a:endParaRPr lang="en-US" dirty="0"/>
          </a:p>
        </p:txBody>
      </p:sp>
    </p:spTree>
    <p:extLst>
      <p:ext uri="{BB962C8B-B14F-4D97-AF65-F5344CB8AC3E}">
        <p14:creationId xmlns:p14="http://schemas.microsoft.com/office/powerpoint/2010/main" val="1299291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E9C-A865-3540-B31E-147A7EB68AC5}"/>
              </a:ext>
            </a:extLst>
          </p:cNvPr>
          <p:cNvSpPr>
            <a:spLocks noGrp="1"/>
          </p:cNvSpPr>
          <p:nvPr>
            <p:ph type="title"/>
          </p:nvPr>
        </p:nvSpPr>
        <p:spPr/>
        <p:txBody>
          <a:bodyPr/>
          <a:lstStyle/>
          <a:p>
            <a:r>
              <a:rPr lang="en-US" dirty="0"/>
              <a:t>Mourning </a:t>
            </a:r>
          </a:p>
        </p:txBody>
      </p:sp>
      <p:sp>
        <p:nvSpPr>
          <p:cNvPr id="3" name="Content Placeholder 2">
            <a:extLst>
              <a:ext uri="{FF2B5EF4-FFF2-40B4-BE49-F238E27FC236}">
                <a16:creationId xmlns:a16="http://schemas.microsoft.com/office/drawing/2014/main" id="{203AB891-7438-F34C-A6A8-1838F80BC752}"/>
              </a:ext>
            </a:extLst>
          </p:cNvPr>
          <p:cNvSpPr>
            <a:spLocks noGrp="1"/>
          </p:cNvSpPr>
          <p:nvPr>
            <p:ph idx="1"/>
          </p:nvPr>
        </p:nvSpPr>
        <p:spPr>
          <a:xfrm>
            <a:off x="1154953" y="2164975"/>
            <a:ext cx="9907494" cy="4217895"/>
          </a:xfrm>
        </p:spPr>
        <p:txBody>
          <a:bodyPr>
            <a:normAutofit/>
          </a:bodyPr>
          <a:lstStyle/>
          <a:p>
            <a:pPr marL="0" indent="0">
              <a:buNone/>
            </a:pPr>
            <a:r>
              <a:rPr lang="en-US" dirty="0"/>
              <a:t>.</a:t>
            </a:r>
          </a:p>
          <a:p>
            <a:r>
              <a:rPr lang="en-US" sz="3600" b="1" dirty="0"/>
              <a:t>Task Two – Process your grief and pain.</a:t>
            </a:r>
            <a:endParaRPr lang="en-US" sz="3600" dirty="0"/>
          </a:p>
          <a:p>
            <a:pPr lvl="1"/>
            <a:r>
              <a:rPr lang="en-US" sz="3600" dirty="0"/>
              <a:t>An infinite number of ways exist for a person to process their own grief and pain.</a:t>
            </a:r>
          </a:p>
          <a:p>
            <a:endParaRPr lang="en-US" dirty="0"/>
          </a:p>
        </p:txBody>
      </p:sp>
    </p:spTree>
    <p:extLst>
      <p:ext uri="{BB962C8B-B14F-4D97-AF65-F5344CB8AC3E}">
        <p14:creationId xmlns:p14="http://schemas.microsoft.com/office/powerpoint/2010/main" val="2773909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E9C-A865-3540-B31E-147A7EB68AC5}"/>
              </a:ext>
            </a:extLst>
          </p:cNvPr>
          <p:cNvSpPr>
            <a:spLocks noGrp="1"/>
          </p:cNvSpPr>
          <p:nvPr>
            <p:ph type="title"/>
          </p:nvPr>
        </p:nvSpPr>
        <p:spPr/>
        <p:txBody>
          <a:bodyPr/>
          <a:lstStyle/>
          <a:p>
            <a:r>
              <a:rPr lang="en-US" dirty="0"/>
              <a:t>Mourning </a:t>
            </a:r>
          </a:p>
        </p:txBody>
      </p:sp>
      <p:sp>
        <p:nvSpPr>
          <p:cNvPr id="3" name="Content Placeholder 2">
            <a:extLst>
              <a:ext uri="{FF2B5EF4-FFF2-40B4-BE49-F238E27FC236}">
                <a16:creationId xmlns:a16="http://schemas.microsoft.com/office/drawing/2014/main" id="{203AB891-7438-F34C-A6A8-1838F80BC752}"/>
              </a:ext>
            </a:extLst>
          </p:cNvPr>
          <p:cNvSpPr>
            <a:spLocks noGrp="1"/>
          </p:cNvSpPr>
          <p:nvPr>
            <p:ph idx="1"/>
          </p:nvPr>
        </p:nvSpPr>
        <p:spPr>
          <a:xfrm>
            <a:off x="824754" y="2402541"/>
            <a:ext cx="10936940" cy="4087906"/>
          </a:xfrm>
        </p:spPr>
        <p:txBody>
          <a:bodyPr>
            <a:normAutofit/>
          </a:bodyPr>
          <a:lstStyle/>
          <a:p>
            <a:r>
              <a:rPr lang="en-US" sz="3200" b="1" dirty="0"/>
              <a:t>Task Three – Adjust to the world without the loved one in it.</a:t>
            </a:r>
            <a:endParaRPr lang="en-US" sz="3200" dirty="0"/>
          </a:p>
          <a:p>
            <a:pPr lvl="1"/>
            <a:r>
              <a:rPr lang="en-US" sz="3200" dirty="0"/>
              <a:t>The death of a loved one will bring change to a person’s life. Embracing those changes and pushing forward can help the griever come to terms with the loss.</a:t>
            </a:r>
          </a:p>
          <a:p>
            <a:endParaRPr lang="en-US" dirty="0"/>
          </a:p>
        </p:txBody>
      </p:sp>
    </p:spTree>
    <p:extLst>
      <p:ext uri="{BB962C8B-B14F-4D97-AF65-F5344CB8AC3E}">
        <p14:creationId xmlns:p14="http://schemas.microsoft.com/office/powerpoint/2010/main" val="419370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63E9C-A865-3540-B31E-147A7EB68AC5}"/>
              </a:ext>
            </a:extLst>
          </p:cNvPr>
          <p:cNvSpPr>
            <a:spLocks noGrp="1"/>
          </p:cNvSpPr>
          <p:nvPr>
            <p:ph type="title"/>
          </p:nvPr>
        </p:nvSpPr>
        <p:spPr/>
        <p:txBody>
          <a:bodyPr/>
          <a:lstStyle/>
          <a:p>
            <a:r>
              <a:rPr lang="en-US" dirty="0"/>
              <a:t>Mourning </a:t>
            </a:r>
          </a:p>
        </p:txBody>
      </p:sp>
      <p:sp>
        <p:nvSpPr>
          <p:cNvPr id="3" name="Content Placeholder 2">
            <a:extLst>
              <a:ext uri="{FF2B5EF4-FFF2-40B4-BE49-F238E27FC236}">
                <a16:creationId xmlns:a16="http://schemas.microsoft.com/office/drawing/2014/main" id="{203AB891-7438-F34C-A6A8-1838F80BC752}"/>
              </a:ext>
            </a:extLst>
          </p:cNvPr>
          <p:cNvSpPr>
            <a:spLocks noGrp="1"/>
          </p:cNvSpPr>
          <p:nvPr>
            <p:ph idx="1"/>
          </p:nvPr>
        </p:nvSpPr>
        <p:spPr>
          <a:xfrm>
            <a:off x="635002" y="2549711"/>
            <a:ext cx="10463304" cy="3940736"/>
          </a:xfrm>
        </p:spPr>
        <p:txBody>
          <a:bodyPr>
            <a:normAutofit/>
          </a:bodyPr>
          <a:lstStyle/>
          <a:p>
            <a:r>
              <a:rPr lang="en-US" dirty="0"/>
              <a:t>.</a:t>
            </a:r>
            <a:r>
              <a:rPr lang="en-US" sz="3200" b="1" dirty="0"/>
              <a:t>Task Four – Finding a way to maintain a connection to the person who died while embarking on your own life.</a:t>
            </a:r>
            <a:endParaRPr lang="en-US" sz="3200" dirty="0"/>
          </a:p>
          <a:p>
            <a:pPr lvl="1"/>
            <a:r>
              <a:rPr lang="en-US" sz="3200" dirty="0"/>
              <a:t>The fourth stage involves the survivor finding a way to retain some emotional connection with their loved one who died, while being able to move forward and conduct their own life.</a:t>
            </a:r>
          </a:p>
          <a:p>
            <a:endParaRPr lang="en-US" dirty="0"/>
          </a:p>
        </p:txBody>
      </p:sp>
    </p:spTree>
    <p:extLst>
      <p:ext uri="{BB962C8B-B14F-4D97-AF65-F5344CB8AC3E}">
        <p14:creationId xmlns:p14="http://schemas.microsoft.com/office/powerpoint/2010/main" val="3946598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Related to Grief</a:t>
            </a:r>
          </a:p>
        </p:txBody>
      </p:sp>
      <p:sp>
        <p:nvSpPr>
          <p:cNvPr id="3" name="Content Placeholder 2"/>
          <p:cNvSpPr>
            <a:spLocks noGrp="1"/>
          </p:cNvSpPr>
          <p:nvPr>
            <p:ph idx="1"/>
          </p:nvPr>
        </p:nvSpPr>
        <p:spPr>
          <a:xfrm>
            <a:off x="403208" y="2317913"/>
            <a:ext cx="11309983" cy="4373802"/>
          </a:xfrm>
        </p:spPr>
        <p:txBody>
          <a:bodyPr>
            <a:normAutofit/>
          </a:bodyPr>
          <a:lstStyle/>
          <a:p>
            <a:r>
              <a:rPr lang="en-US" sz="2000" dirty="0"/>
              <a:t>In this complex and busy world, it can be hard to fully grieve a loss. It is possible to have unresolved grief or complications associated with grieving, particularly if a person:</a:t>
            </a:r>
          </a:p>
          <a:p>
            <a:pPr lvl="1"/>
            <a:r>
              <a:rPr lang="en-US" sz="2000" dirty="0"/>
              <a:t>Had several major losses in a short period of time.</a:t>
            </a:r>
          </a:p>
          <a:p>
            <a:pPr lvl="1"/>
            <a:r>
              <a:rPr lang="en-US" sz="2000" dirty="0"/>
              <a:t>Lost someone very important in your life. The person may feel that they will never get over the loss of someone special.</a:t>
            </a:r>
          </a:p>
          <a:p>
            <a:pPr lvl="1"/>
            <a:r>
              <a:rPr lang="en-US" sz="2000" dirty="0"/>
              <a:t>Experienced the unexpected or violent death of a loved one, such as the death of a child or a death caused by an accident, a homicide, or a suicide.</a:t>
            </a:r>
          </a:p>
          <a:p>
            <a:pPr lvl="1"/>
            <a:r>
              <a:rPr lang="en-US" sz="2000" dirty="0"/>
              <a:t>Have special life circumstances that act as obstacles to grieving, such as having to return to work too soon after a death.</a:t>
            </a:r>
          </a:p>
          <a:p>
            <a:pPr lvl="1"/>
            <a:r>
              <a:rPr lang="en-US" sz="2000" dirty="0"/>
              <a:t>Have a history of depression or anxiety.</a:t>
            </a:r>
          </a:p>
          <a:p>
            <a:r>
              <a:rPr lang="en-US" sz="2000" b="1" dirty="0"/>
              <a:t>If symptoms of grief persist more than a year, it may be complicated grief.</a:t>
            </a:r>
          </a:p>
          <a:p>
            <a:endParaRPr lang="en-US" dirty="0"/>
          </a:p>
        </p:txBody>
      </p:sp>
    </p:spTree>
    <p:extLst>
      <p:ext uri="{BB962C8B-B14F-4D97-AF65-F5344CB8AC3E}">
        <p14:creationId xmlns:p14="http://schemas.microsoft.com/office/powerpoint/2010/main" val="386419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Complicated Grief</a:t>
            </a:r>
          </a:p>
        </p:txBody>
      </p:sp>
      <p:sp>
        <p:nvSpPr>
          <p:cNvPr id="3" name="Content Placeholder 2"/>
          <p:cNvSpPr>
            <a:spLocks noGrp="1"/>
          </p:cNvSpPr>
          <p:nvPr>
            <p:ph idx="1"/>
          </p:nvPr>
        </p:nvSpPr>
        <p:spPr>
          <a:xfrm>
            <a:off x="584652" y="2277602"/>
            <a:ext cx="11148699" cy="4152088"/>
          </a:xfrm>
        </p:spPr>
        <p:txBody>
          <a:bodyPr>
            <a:noAutofit/>
          </a:bodyPr>
          <a:lstStyle/>
          <a:p>
            <a:pPr marL="0" indent="0">
              <a:buNone/>
            </a:pPr>
            <a:r>
              <a:rPr lang="en-US" sz="3200" dirty="0"/>
              <a:t>For some people, feelings of loss are debilitating and don't improve even after time passes. This is known as complicated grief, sometimes called persistent complex bereavement disorder. In complicated grief, painful emotions are so long lasting and severe that the person has trouble recovering from the loss and resuming one’s own life.</a:t>
            </a:r>
          </a:p>
        </p:txBody>
      </p:sp>
    </p:spTree>
    <p:extLst>
      <p:ext uri="{BB962C8B-B14F-4D97-AF65-F5344CB8AC3E}">
        <p14:creationId xmlns:p14="http://schemas.microsoft.com/office/powerpoint/2010/main" val="2077865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Complicated Grief</a:t>
            </a:r>
          </a:p>
        </p:txBody>
      </p:sp>
      <p:sp>
        <p:nvSpPr>
          <p:cNvPr id="3" name="Content Placeholder 2"/>
          <p:cNvSpPr>
            <a:spLocks noGrp="1"/>
          </p:cNvSpPr>
          <p:nvPr>
            <p:ph idx="1"/>
          </p:nvPr>
        </p:nvSpPr>
        <p:spPr>
          <a:xfrm>
            <a:off x="584652" y="2277602"/>
            <a:ext cx="11148699" cy="4152088"/>
          </a:xfrm>
        </p:spPr>
        <p:txBody>
          <a:bodyPr>
            <a:noAutofit/>
          </a:bodyPr>
          <a:lstStyle/>
          <a:p>
            <a:pPr marL="0" indent="0">
              <a:buNone/>
            </a:pPr>
            <a:r>
              <a:rPr lang="en-US" sz="3200" dirty="0"/>
              <a:t>During the first few months after a loss, many signs and symptoms of normal grief are the same as those of complicated grief. However, while normal grief symptoms gradually start to fade over time, those of complicated grief linger or get worse. Complicated grief is like being in an ongoing, heightened state of mourning that keeps the individual from healing.</a:t>
            </a:r>
          </a:p>
        </p:txBody>
      </p:sp>
    </p:spTree>
    <p:extLst>
      <p:ext uri="{BB962C8B-B14F-4D97-AF65-F5344CB8AC3E}">
        <p14:creationId xmlns:p14="http://schemas.microsoft.com/office/powerpoint/2010/main" val="61268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Complicated Grief</a:t>
            </a:r>
          </a:p>
        </p:txBody>
      </p:sp>
      <p:sp>
        <p:nvSpPr>
          <p:cNvPr id="3" name="Content Placeholder 2"/>
          <p:cNvSpPr>
            <a:spLocks noGrp="1"/>
          </p:cNvSpPr>
          <p:nvPr>
            <p:ph idx="1"/>
          </p:nvPr>
        </p:nvSpPr>
        <p:spPr>
          <a:xfrm>
            <a:off x="1154955" y="2147299"/>
            <a:ext cx="10497754" cy="4710701"/>
          </a:xfrm>
        </p:spPr>
        <p:txBody>
          <a:bodyPr>
            <a:normAutofit/>
          </a:bodyPr>
          <a:lstStyle/>
          <a:p>
            <a:r>
              <a:rPr lang="en-US" sz="2000" dirty="0"/>
              <a:t>Intense sorrow, pain and rumination over the loss of the loved one</a:t>
            </a:r>
          </a:p>
          <a:p>
            <a:r>
              <a:rPr lang="en-US" sz="2000" dirty="0"/>
              <a:t>Focus on little else but the loved one's death</a:t>
            </a:r>
          </a:p>
          <a:p>
            <a:r>
              <a:rPr lang="en-US" sz="2000" dirty="0"/>
              <a:t>Extreme focus on reminders of the loved one or excessive avoidance of reminders</a:t>
            </a:r>
          </a:p>
          <a:p>
            <a:r>
              <a:rPr lang="en-US" sz="2000" dirty="0"/>
              <a:t>Intense and persistent longing or pining for the deceased</a:t>
            </a:r>
          </a:p>
          <a:p>
            <a:r>
              <a:rPr lang="en-US" sz="2000" dirty="0"/>
              <a:t>Problems accepting the death</a:t>
            </a:r>
          </a:p>
          <a:p>
            <a:r>
              <a:rPr lang="en-US" sz="2000" dirty="0"/>
              <a:t>Numbness or detachment</a:t>
            </a:r>
          </a:p>
          <a:p>
            <a:r>
              <a:rPr lang="en-US" sz="2000" dirty="0"/>
              <a:t>Bitterness about the loss</a:t>
            </a:r>
          </a:p>
          <a:p>
            <a:r>
              <a:rPr lang="en-US" sz="2000" dirty="0"/>
              <a:t>Feeling that life holds no meaning or purpose</a:t>
            </a:r>
          </a:p>
          <a:p>
            <a:r>
              <a:rPr lang="en-US" sz="2000" dirty="0"/>
              <a:t>Lack of trust in others</a:t>
            </a:r>
          </a:p>
          <a:p>
            <a:r>
              <a:rPr lang="en-US" sz="2000" dirty="0"/>
              <a:t>Inability to enjoy life or think back on positive experiences with the loved one</a:t>
            </a:r>
          </a:p>
          <a:p>
            <a:pPr marL="0" indent="0">
              <a:buNone/>
            </a:pPr>
            <a:endParaRPr lang="en-US" sz="2000" dirty="0"/>
          </a:p>
        </p:txBody>
      </p:sp>
    </p:spTree>
    <p:extLst>
      <p:ext uri="{BB962C8B-B14F-4D97-AF65-F5344CB8AC3E}">
        <p14:creationId xmlns:p14="http://schemas.microsoft.com/office/powerpoint/2010/main" val="414470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Grief Response</a:t>
            </a:r>
          </a:p>
        </p:txBody>
      </p:sp>
      <p:sp>
        <p:nvSpPr>
          <p:cNvPr id="3" name="Content Placeholder 2"/>
          <p:cNvSpPr>
            <a:spLocks noGrp="1"/>
          </p:cNvSpPr>
          <p:nvPr>
            <p:ph idx="1"/>
          </p:nvPr>
        </p:nvSpPr>
        <p:spPr/>
        <p:txBody>
          <a:bodyPr/>
          <a:lstStyle/>
          <a:p>
            <a:r>
              <a:rPr lang="en-US" sz="2800" dirty="0">
                <a:solidFill>
                  <a:schemeClr val="tx1"/>
                </a:solidFill>
              </a:rPr>
              <a:t>Grieving</a:t>
            </a:r>
            <a:r>
              <a:rPr lang="en-US" sz="2800" dirty="0"/>
              <a:t> a significant loss takes time. </a:t>
            </a:r>
          </a:p>
          <a:p>
            <a:r>
              <a:rPr lang="en-US" sz="2800" dirty="0"/>
              <a:t>Full awareness of a major loss can happen suddenly or over a few days or weeks. </a:t>
            </a:r>
          </a:p>
          <a:p>
            <a:pPr marL="0" indent="0">
              <a:buNone/>
            </a:pPr>
            <a:endParaRPr lang="en-US" dirty="0"/>
          </a:p>
        </p:txBody>
      </p:sp>
    </p:spTree>
    <p:extLst>
      <p:ext uri="{BB962C8B-B14F-4D97-AF65-F5344CB8AC3E}">
        <p14:creationId xmlns:p14="http://schemas.microsoft.com/office/powerpoint/2010/main" val="1290010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 of Complicated Grief</a:t>
            </a:r>
          </a:p>
        </p:txBody>
      </p:sp>
      <p:sp>
        <p:nvSpPr>
          <p:cNvPr id="3" name="Content Placeholder 2"/>
          <p:cNvSpPr>
            <a:spLocks noGrp="1"/>
          </p:cNvSpPr>
          <p:nvPr>
            <p:ph idx="1"/>
          </p:nvPr>
        </p:nvSpPr>
        <p:spPr>
          <a:xfrm>
            <a:off x="725681" y="2268045"/>
            <a:ext cx="9190686" cy="3896449"/>
          </a:xfrm>
        </p:spPr>
        <p:txBody>
          <a:bodyPr>
            <a:normAutofit lnSpcReduction="10000"/>
          </a:bodyPr>
          <a:lstStyle/>
          <a:p>
            <a:pPr marL="0" indent="0">
              <a:buNone/>
            </a:pPr>
            <a:r>
              <a:rPr lang="en-US" sz="2400" dirty="0"/>
              <a:t>Complicated grief also may be indicated if a person continues to:</a:t>
            </a:r>
          </a:p>
          <a:p>
            <a:r>
              <a:rPr lang="en-US" sz="2400" dirty="0"/>
              <a:t>Have trouble carrying out normal routines</a:t>
            </a:r>
          </a:p>
          <a:p>
            <a:r>
              <a:rPr lang="en-US" sz="2400" dirty="0"/>
              <a:t>Isolate from others and withdraw from social activities</a:t>
            </a:r>
          </a:p>
          <a:p>
            <a:r>
              <a:rPr lang="en-US" sz="2400" dirty="0"/>
              <a:t>Experience depression, deep sadness, guilt or self-blame</a:t>
            </a:r>
          </a:p>
          <a:p>
            <a:r>
              <a:rPr lang="en-US" sz="2400" dirty="0"/>
              <a:t>The person believes that they did something wrong or could have prevented the death</a:t>
            </a:r>
          </a:p>
          <a:p>
            <a:r>
              <a:rPr lang="en-US" sz="2400" dirty="0"/>
              <a:t>Feel life isn't worth living without their loved one</a:t>
            </a:r>
          </a:p>
          <a:p>
            <a:r>
              <a:rPr lang="en-US" sz="2400" dirty="0"/>
              <a:t>The person wished they died along with their loved one</a:t>
            </a:r>
          </a:p>
          <a:p>
            <a:pPr marL="0" indent="0">
              <a:buNone/>
            </a:pPr>
            <a:endParaRPr lang="en-US" dirty="0"/>
          </a:p>
        </p:txBody>
      </p:sp>
    </p:spTree>
    <p:extLst>
      <p:ext uri="{BB962C8B-B14F-4D97-AF65-F5344CB8AC3E}">
        <p14:creationId xmlns:p14="http://schemas.microsoft.com/office/powerpoint/2010/main" val="369629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Complicated Grief</a:t>
            </a:r>
          </a:p>
        </p:txBody>
      </p:sp>
      <p:sp>
        <p:nvSpPr>
          <p:cNvPr id="3" name="Content Placeholder 2"/>
          <p:cNvSpPr>
            <a:spLocks noGrp="1"/>
          </p:cNvSpPr>
          <p:nvPr>
            <p:ph idx="1"/>
          </p:nvPr>
        </p:nvSpPr>
        <p:spPr/>
        <p:txBody>
          <a:bodyPr>
            <a:normAutofit/>
          </a:bodyPr>
          <a:lstStyle/>
          <a:p>
            <a:r>
              <a:rPr lang="en-US" sz="3200" dirty="0"/>
              <a:t>Woman who lost her child through miscarriage</a:t>
            </a:r>
          </a:p>
          <a:p>
            <a:endParaRPr lang="en-US" sz="3200" dirty="0"/>
          </a:p>
          <a:p>
            <a:r>
              <a:rPr lang="en-US" sz="3200" dirty="0"/>
              <a:t>Man whose father played dead when he was </a:t>
            </a:r>
            <a:r>
              <a:rPr lang="en-US" sz="3200"/>
              <a:t>a child</a:t>
            </a:r>
            <a:endParaRPr lang="en-US" sz="3200" dirty="0"/>
          </a:p>
        </p:txBody>
      </p:sp>
    </p:spTree>
    <p:extLst>
      <p:ext uri="{BB962C8B-B14F-4D97-AF65-F5344CB8AC3E}">
        <p14:creationId xmlns:p14="http://schemas.microsoft.com/office/powerpoint/2010/main" val="3868583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 Limitations</a:t>
            </a:r>
          </a:p>
        </p:txBody>
      </p:sp>
      <p:sp>
        <p:nvSpPr>
          <p:cNvPr id="3" name="Content Placeholder 2"/>
          <p:cNvSpPr>
            <a:spLocks noGrp="1"/>
          </p:cNvSpPr>
          <p:nvPr>
            <p:ph idx="1"/>
          </p:nvPr>
        </p:nvSpPr>
        <p:spPr/>
        <p:txBody>
          <a:bodyPr>
            <a:normAutofit/>
          </a:bodyPr>
          <a:lstStyle/>
          <a:p>
            <a:pPr marL="0" indent="0">
              <a:buNone/>
            </a:pPr>
            <a:r>
              <a:rPr lang="en-US" sz="3200" dirty="0"/>
              <a:t>When your attempts at providing compassionate comfort do not seem to be helpful, especially when there is grief related to trauma or complicated grief, it is important to know that it is time to make a referral to a mental health professional. </a:t>
            </a:r>
          </a:p>
          <a:p>
            <a:endParaRPr lang="en-US" dirty="0"/>
          </a:p>
        </p:txBody>
      </p:sp>
    </p:spTree>
    <p:extLst>
      <p:ext uri="{BB962C8B-B14F-4D97-AF65-F5344CB8AC3E}">
        <p14:creationId xmlns:p14="http://schemas.microsoft.com/office/powerpoint/2010/main" val="611205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Exercise</a:t>
            </a:r>
          </a:p>
        </p:txBody>
      </p:sp>
      <p:sp>
        <p:nvSpPr>
          <p:cNvPr id="3" name="Content Placeholder 2"/>
          <p:cNvSpPr>
            <a:spLocks noGrp="1"/>
          </p:cNvSpPr>
          <p:nvPr>
            <p:ph idx="1"/>
          </p:nvPr>
        </p:nvSpPr>
        <p:spPr/>
        <p:txBody>
          <a:bodyPr>
            <a:normAutofit lnSpcReduction="10000"/>
          </a:bodyPr>
          <a:lstStyle/>
          <a:p>
            <a:r>
              <a:rPr lang="en-US" sz="2400" dirty="0"/>
              <a:t>Discuss the kinds of grief that you or a loved one have experienced.</a:t>
            </a:r>
          </a:p>
          <a:p>
            <a:r>
              <a:rPr lang="en-US" sz="2400" dirty="0"/>
              <a:t>Where do you think you are at in the grieving process?</a:t>
            </a:r>
          </a:p>
          <a:p>
            <a:r>
              <a:rPr lang="en-US" sz="2400" dirty="0"/>
              <a:t>If you were to die, how would you like yourself to be remembered?</a:t>
            </a:r>
          </a:p>
          <a:p>
            <a:r>
              <a:rPr lang="en-US" sz="2400" dirty="0"/>
              <a:t>What kind of service would you like to have?</a:t>
            </a:r>
          </a:p>
          <a:p>
            <a:r>
              <a:rPr lang="en-US" sz="2400" dirty="0"/>
              <a:t>What would you like to have written on your tombstone?</a:t>
            </a:r>
          </a:p>
          <a:p>
            <a:endParaRPr lang="en-US" sz="2400" dirty="0"/>
          </a:p>
          <a:p>
            <a:endParaRPr lang="en-US" dirty="0"/>
          </a:p>
        </p:txBody>
      </p:sp>
    </p:spTree>
    <p:extLst>
      <p:ext uri="{BB962C8B-B14F-4D97-AF65-F5344CB8AC3E}">
        <p14:creationId xmlns:p14="http://schemas.microsoft.com/office/powerpoint/2010/main" val="51226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 or Expressing Grief</a:t>
            </a:r>
          </a:p>
        </p:txBody>
      </p:sp>
      <p:sp>
        <p:nvSpPr>
          <p:cNvPr id="3" name="Content Placeholder 2"/>
          <p:cNvSpPr>
            <a:spLocks noGrp="1"/>
          </p:cNvSpPr>
          <p:nvPr>
            <p:ph idx="1"/>
          </p:nvPr>
        </p:nvSpPr>
        <p:spPr/>
        <p:txBody>
          <a:bodyPr>
            <a:normAutofit/>
          </a:bodyPr>
          <a:lstStyle/>
          <a:p>
            <a:pPr marL="0" indent="0">
              <a:buNone/>
            </a:pPr>
            <a:r>
              <a:rPr lang="en-US" sz="2800" dirty="0"/>
              <a:t>A person’s way of feeling and expressing grief is unique to them and the nature of their loss. </a:t>
            </a:r>
          </a:p>
        </p:txBody>
      </p:sp>
    </p:spTree>
    <p:extLst>
      <p:ext uri="{BB962C8B-B14F-4D97-AF65-F5344CB8AC3E}">
        <p14:creationId xmlns:p14="http://schemas.microsoft.com/office/powerpoint/2010/main" val="370428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 or Expressing Grief</a:t>
            </a:r>
          </a:p>
        </p:txBody>
      </p:sp>
      <p:sp>
        <p:nvSpPr>
          <p:cNvPr id="3" name="Content Placeholder 2"/>
          <p:cNvSpPr>
            <a:spLocks noGrp="1"/>
          </p:cNvSpPr>
          <p:nvPr>
            <p:ph idx="1"/>
          </p:nvPr>
        </p:nvSpPr>
        <p:spPr/>
        <p:txBody>
          <a:bodyPr/>
          <a:lstStyle/>
          <a:p>
            <a:r>
              <a:rPr lang="en-US" sz="2400" dirty="0"/>
              <a:t>Grief is unique in that it is both intensely personal while being a universal experience. Everyone experiences it to some degree, though the intensity and scale may vary depending on what caused the grief and the griever’s emotional landscape.</a:t>
            </a:r>
          </a:p>
          <a:p>
            <a:endParaRPr lang="en-US" dirty="0"/>
          </a:p>
        </p:txBody>
      </p:sp>
    </p:spTree>
    <p:extLst>
      <p:ext uri="{BB962C8B-B14F-4D97-AF65-F5344CB8AC3E}">
        <p14:creationId xmlns:p14="http://schemas.microsoft.com/office/powerpoint/2010/main" val="51451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 or Expressing Grief</a:t>
            </a:r>
          </a:p>
        </p:txBody>
      </p:sp>
      <p:sp>
        <p:nvSpPr>
          <p:cNvPr id="3" name="Content Placeholder 2"/>
          <p:cNvSpPr>
            <a:spLocks noGrp="1"/>
          </p:cNvSpPr>
          <p:nvPr>
            <p:ph idx="1"/>
          </p:nvPr>
        </p:nvSpPr>
        <p:spPr/>
        <p:txBody>
          <a:bodyPr>
            <a:normAutofit/>
          </a:bodyPr>
          <a:lstStyle/>
          <a:p>
            <a:pPr marL="0" indent="0">
              <a:buNone/>
            </a:pPr>
            <a:r>
              <a:rPr lang="en-US" sz="3200" dirty="0"/>
              <a:t>The grieving process does not happen in a step-by-step or orderly fashion. </a:t>
            </a:r>
          </a:p>
        </p:txBody>
      </p:sp>
    </p:spTree>
    <p:extLst>
      <p:ext uri="{BB962C8B-B14F-4D97-AF65-F5344CB8AC3E}">
        <p14:creationId xmlns:p14="http://schemas.microsoft.com/office/powerpoint/2010/main" val="3298771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 or Expressing Grief</a:t>
            </a:r>
          </a:p>
        </p:txBody>
      </p:sp>
      <p:sp>
        <p:nvSpPr>
          <p:cNvPr id="3" name="Content Placeholder 2"/>
          <p:cNvSpPr>
            <a:spLocks noGrp="1"/>
          </p:cNvSpPr>
          <p:nvPr>
            <p:ph idx="1"/>
          </p:nvPr>
        </p:nvSpPr>
        <p:spPr/>
        <p:txBody>
          <a:bodyPr>
            <a:normAutofit/>
          </a:bodyPr>
          <a:lstStyle/>
          <a:p>
            <a:pPr marL="0" indent="0">
              <a:buNone/>
            </a:pPr>
            <a:r>
              <a:rPr lang="en-US" sz="3200" dirty="0"/>
              <a:t>While grieving may make one want to isolate themselves from others and hold it all in, it's important that they find some way of expressing their grief. </a:t>
            </a:r>
          </a:p>
        </p:txBody>
      </p:sp>
    </p:spTree>
    <p:extLst>
      <p:ext uri="{BB962C8B-B14F-4D97-AF65-F5344CB8AC3E}">
        <p14:creationId xmlns:p14="http://schemas.microsoft.com/office/powerpoint/2010/main" val="341185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Grief – Kubler-Ross</a:t>
            </a:r>
          </a:p>
        </p:txBody>
      </p:sp>
      <p:sp>
        <p:nvSpPr>
          <p:cNvPr id="3" name="Content Placeholder 2"/>
          <p:cNvSpPr>
            <a:spLocks noGrp="1"/>
          </p:cNvSpPr>
          <p:nvPr>
            <p:ph idx="1"/>
          </p:nvPr>
        </p:nvSpPr>
        <p:spPr>
          <a:xfrm>
            <a:off x="1088662" y="2237290"/>
            <a:ext cx="10100358" cy="3782510"/>
          </a:xfrm>
        </p:spPr>
        <p:txBody>
          <a:bodyPr>
            <a:noAutofit/>
          </a:bodyPr>
          <a:lstStyle/>
          <a:p>
            <a:r>
              <a:rPr lang="en-US" sz="3600" dirty="0"/>
              <a:t>Denial, numbness, and shock</a:t>
            </a:r>
          </a:p>
          <a:p>
            <a:r>
              <a:rPr lang="en-US" sz="3600" dirty="0"/>
              <a:t>Bargaining</a:t>
            </a:r>
          </a:p>
          <a:p>
            <a:r>
              <a:rPr lang="en-US" sz="3600" dirty="0"/>
              <a:t>Depression</a:t>
            </a:r>
          </a:p>
          <a:p>
            <a:r>
              <a:rPr lang="en-US" sz="3600" dirty="0"/>
              <a:t>Anger</a:t>
            </a:r>
          </a:p>
          <a:p>
            <a:r>
              <a:rPr lang="en-US" sz="3600" dirty="0"/>
              <a:t>Acceptance</a:t>
            </a:r>
          </a:p>
          <a:p>
            <a:pPr marL="0" indent="0">
              <a:buNone/>
            </a:pPr>
            <a:endParaRPr lang="en-US" sz="2400" dirty="0"/>
          </a:p>
        </p:txBody>
      </p:sp>
      <p:sp>
        <p:nvSpPr>
          <p:cNvPr id="4" name="TextBox 3">
            <a:extLst>
              <a:ext uri="{FF2B5EF4-FFF2-40B4-BE49-F238E27FC236}">
                <a16:creationId xmlns:a16="http://schemas.microsoft.com/office/drawing/2014/main" id="{F2641BCC-E2EE-D843-9A43-CE47963A42B8}"/>
              </a:ext>
            </a:extLst>
          </p:cNvPr>
          <p:cNvSpPr txBox="1"/>
          <p:nvPr/>
        </p:nvSpPr>
        <p:spPr>
          <a:xfrm>
            <a:off x="4881282" y="134470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3623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Grief – Kubler-Ross</a:t>
            </a:r>
          </a:p>
        </p:txBody>
      </p:sp>
      <p:sp>
        <p:nvSpPr>
          <p:cNvPr id="3" name="Content Placeholder 2"/>
          <p:cNvSpPr>
            <a:spLocks noGrp="1"/>
          </p:cNvSpPr>
          <p:nvPr>
            <p:ph idx="1"/>
          </p:nvPr>
        </p:nvSpPr>
        <p:spPr>
          <a:xfrm>
            <a:off x="1088662" y="2237290"/>
            <a:ext cx="10100358" cy="3782510"/>
          </a:xfrm>
        </p:spPr>
        <p:txBody>
          <a:bodyPr>
            <a:noAutofit/>
          </a:bodyPr>
          <a:lstStyle/>
          <a:p>
            <a:pPr marL="0" indent="0">
              <a:buNone/>
            </a:pPr>
            <a:r>
              <a:rPr lang="en-US" sz="3600" dirty="0"/>
              <a:t>The sixth stage that has been recognized is</a:t>
            </a:r>
          </a:p>
          <a:p>
            <a:pPr lvl="1"/>
            <a:r>
              <a:rPr lang="en-US" sz="3600" dirty="0"/>
              <a:t>Finding Meaning</a:t>
            </a:r>
          </a:p>
          <a:p>
            <a:pPr marL="0" indent="0">
              <a:buNone/>
            </a:pPr>
            <a:endParaRPr lang="en-US" sz="2400" dirty="0"/>
          </a:p>
        </p:txBody>
      </p:sp>
      <p:sp>
        <p:nvSpPr>
          <p:cNvPr id="4" name="TextBox 3">
            <a:extLst>
              <a:ext uri="{FF2B5EF4-FFF2-40B4-BE49-F238E27FC236}">
                <a16:creationId xmlns:a16="http://schemas.microsoft.com/office/drawing/2014/main" id="{F2641BCC-E2EE-D843-9A43-CE47963A42B8}"/>
              </a:ext>
            </a:extLst>
          </p:cNvPr>
          <p:cNvSpPr txBox="1"/>
          <p:nvPr/>
        </p:nvSpPr>
        <p:spPr>
          <a:xfrm>
            <a:off x="4881282" y="134470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54622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19EF-028C-CA44-A5C6-39AC106E6071}"/>
              </a:ext>
            </a:extLst>
          </p:cNvPr>
          <p:cNvSpPr>
            <a:spLocks noGrp="1"/>
          </p:cNvSpPr>
          <p:nvPr>
            <p:ph type="title"/>
          </p:nvPr>
        </p:nvSpPr>
        <p:spPr>
          <a:xfrm>
            <a:off x="1154953" y="973667"/>
            <a:ext cx="8903447" cy="989603"/>
          </a:xfrm>
        </p:spPr>
        <p:txBody>
          <a:bodyPr/>
          <a:lstStyle/>
          <a:p>
            <a:r>
              <a:rPr lang="en-US" dirty="0"/>
              <a:t>Current Research on Stage </a:t>
            </a:r>
            <a:br>
              <a:rPr lang="en-US" dirty="0"/>
            </a:br>
            <a:r>
              <a:rPr lang="en-US" dirty="0"/>
              <a:t>Theory of Grief (Kubler-Ross Model)</a:t>
            </a:r>
          </a:p>
        </p:txBody>
      </p:sp>
      <p:sp>
        <p:nvSpPr>
          <p:cNvPr id="3" name="Content Placeholder 2">
            <a:extLst>
              <a:ext uri="{FF2B5EF4-FFF2-40B4-BE49-F238E27FC236}">
                <a16:creationId xmlns:a16="http://schemas.microsoft.com/office/drawing/2014/main" id="{371B9F62-5F89-6844-97EB-89C4A0962D9E}"/>
              </a:ext>
            </a:extLst>
          </p:cNvPr>
          <p:cNvSpPr>
            <a:spLocks noGrp="1"/>
          </p:cNvSpPr>
          <p:nvPr>
            <p:ph idx="1"/>
          </p:nvPr>
        </p:nvSpPr>
        <p:spPr>
          <a:xfrm>
            <a:off x="1154955" y="2603499"/>
            <a:ext cx="9853704" cy="3653865"/>
          </a:xfrm>
        </p:spPr>
        <p:txBody>
          <a:bodyPr>
            <a:normAutofit/>
          </a:bodyPr>
          <a:lstStyle/>
          <a:p>
            <a:r>
              <a:rPr lang="en-US" sz="3200" dirty="0"/>
              <a:t>Acceptance was the most common feeling. And it often came early in the grieving process.</a:t>
            </a:r>
          </a:p>
          <a:p>
            <a:r>
              <a:rPr lang="en-US" sz="3200" dirty="0"/>
              <a:t>Yearning, the more dominant characteristic after a loss than sadness.</a:t>
            </a:r>
          </a:p>
          <a:p>
            <a:r>
              <a:rPr lang="en-US" sz="3200" dirty="0"/>
              <a:t>"Grief is really about yearning and not sadness</a:t>
            </a:r>
          </a:p>
          <a:p>
            <a:pPr marL="0" indent="0" algn="r">
              <a:buNone/>
            </a:pPr>
            <a:r>
              <a:rPr lang="en-US" dirty="0"/>
              <a:t>(</a:t>
            </a:r>
            <a:r>
              <a:rPr lang="en-US" dirty="0" err="1"/>
              <a:t>Prigerson</a:t>
            </a:r>
            <a:r>
              <a:rPr lang="en-US" dirty="0"/>
              <a:t> &amp; </a:t>
            </a:r>
            <a:r>
              <a:rPr lang="en-US" dirty="0" err="1"/>
              <a:t>Maciejewski</a:t>
            </a:r>
            <a:r>
              <a:rPr lang="en-US" dirty="0"/>
              <a:t>, 2019)</a:t>
            </a:r>
          </a:p>
        </p:txBody>
      </p:sp>
    </p:spTree>
    <p:extLst>
      <p:ext uri="{BB962C8B-B14F-4D97-AF65-F5344CB8AC3E}">
        <p14:creationId xmlns:p14="http://schemas.microsoft.com/office/powerpoint/2010/main" val="256574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2324</TotalTime>
  <Words>2143</Words>
  <Application>Microsoft Macintosh PowerPoint</Application>
  <PresentationFormat>Widescreen</PresentationFormat>
  <Paragraphs>149</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Ion Boardroom</vt:lpstr>
      <vt:lpstr>   Managing  Longings and Losses </vt:lpstr>
      <vt:lpstr>Normal Grief Response</vt:lpstr>
      <vt:lpstr>Feeling or Expressing Grief</vt:lpstr>
      <vt:lpstr>Feeling or Expressing Grief</vt:lpstr>
      <vt:lpstr>Feeling or Expressing Grief</vt:lpstr>
      <vt:lpstr>Feeling or Expressing Grief</vt:lpstr>
      <vt:lpstr>Stages of Grief – Kubler-Ross</vt:lpstr>
      <vt:lpstr>Stages of Grief – Kubler-Ross</vt:lpstr>
      <vt:lpstr>Current Research on Stage  Theory of Grief (Kubler-Ross Model)</vt:lpstr>
      <vt:lpstr>Normal Grief Process</vt:lpstr>
      <vt:lpstr>Mourning </vt:lpstr>
      <vt:lpstr>Mourning </vt:lpstr>
      <vt:lpstr>Mourning </vt:lpstr>
      <vt:lpstr>Mourning </vt:lpstr>
      <vt:lpstr>Mourning </vt:lpstr>
      <vt:lpstr>Problems Related to Grief</vt:lpstr>
      <vt:lpstr>Complicated Grief</vt:lpstr>
      <vt:lpstr>Complicated Grief</vt:lpstr>
      <vt:lpstr>Symptoms of Complicated Grief</vt:lpstr>
      <vt:lpstr>Symptoms of Complicated Grief</vt:lpstr>
      <vt:lpstr>Examples of Complicated Grief</vt:lpstr>
      <vt:lpstr>Know Your Limitations</vt:lpstr>
      <vt:lpstr>Group Exercise</vt:lpstr>
    </vt:vector>
  </TitlesOfParts>
  <Company>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Longings and Losses</dc:title>
  <dc:creator>David Sedlacek</dc:creator>
  <cp:lastModifiedBy>Beverly Sedlacek</cp:lastModifiedBy>
  <cp:revision>26</cp:revision>
  <cp:lastPrinted>2019-09-21T23:10:23Z</cp:lastPrinted>
  <dcterms:created xsi:type="dcterms:W3CDTF">2018-08-12T18:13:51Z</dcterms:created>
  <dcterms:modified xsi:type="dcterms:W3CDTF">2019-09-22T17:14:01Z</dcterms:modified>
</cp:coreProperties>
</file>