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69" r:id="rId3"/>
    <p:sldId id="271" r:id="rId4"/>
    <p:sldId id="270" r:id="rId5"/>
    <p:sldId id="272" r:id="rId6"/>
    <p:sldId id="273" r:id="rId7"/>
    <p:sldId id="274" r:id="rId8"/>
    <p:sldId id="257" r:id="rId9"/>
    <p:sldId id="258" r:id="rId10"/>
    <p:sldId id="259" r:id="rId11"/>
    <p:sldId id="260" r:id="rId12"/>
    <p:sldId id="261" r:id="rId13"/>
    <p:sldId id="263" r:id="rId14"/>
    <p:sldId id="266" r:id="rId15"/>
    <p:sldId id="267" r:id="rId16"/>
    <p:sldId id="264" r:id="rId17"/>
    <p:sldId id="265" r:id="rId18"/>
    <p:sldId id="26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10" autoAdjust="0"/>
    <p:restoredTop sz="94664"/>
  </p:normalViewPr>
  <p:slideViewPr>
    <p:cSldViewPr snapToGrid="0">
      <p:cViewPr varScale="1">
        <p:scale>
          <a:sx n="74" d="100"/>
          <a:sy n="74" d="100"/>
        </p:scale>
        <p:origin x="208" y="5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803FB8-C60A-0F48-87F4-23B3609795C5}" type="datetimeFigureOut">
              <a:rPr lang="en-US" smtClean="0"/>
              <a:t>9/21/19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F84F1E-7AB9-4144-9247-34E56DCC2A99}" type="slidenum">
              <a:rPr lang="en-US" smtClean="0"/>
              <a:t>‹#›</a:t>
            </a:fld>
            <a:endParaRPr lang="en-US"/>
          </a:p>
        </p:txBody>
      </p:sp>
    </p:spTree>
    <p:extLst>
      <p:ext uri="{BB962C8B-B14F-4D97-AF65-F5344CB8AC3E}">
        <p14:creationId xmlns:p14="http://schemas.microsoft.com/office/powerpoint/2010/main" val="1761782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400" dirty="0"/>
              <a:t>Is often based in shame</a:t>
            </a:r>
          </a:p>
          <a:p>
            <a:pPr lvl="1"/>
            <a:r>
              <a:rPr lang="en-US" sz="2400" dirty="0"/>
              <a:t>Results in harm to the body, mind, and spirit</a:t>
            </a:r>
          </a:p>
          <a:p>
            <a:pPr lvl="1"/>
            <a:r>
              <a:rPr lang="en-US" sz="2400" dirty="0"/>
              <a:t>Does not extend to ourselves the same grace that God gives us</a:t>
            </a:r>
          </a:p>
          <a:p>
            <a:pPr lvl="1"/>
            <a:r>
              <a:rPr lang="en-US" sz="2400" dirty="0"/>
              <a:t>Requires a specific listing of the things we have done to hurt ourselves</a:t>
            </a:r>
          </a:p>
          <a:p>
            <a:pPr lvl="1"/>
            <a:r>
              <a:rPr lang="en-US" sz="2400" dirty="0"/>
              <a:t>Leads to an acceptance of the losses from our past choices</a:t>
            </a:r>
          </a:p>
          <a:p>
            <a:endParaRPr lang="en-US" dirty="0"/>
          </a:p>
        </p:txBody>
      </p:sp>
      <p:sp>
        <p:nvSpPr>
          <p:cNvPr id="4" name="Slide Number Placeholder 3"/>
          <p:cNvSpPr>
            <a:spLocks noGrp="1"/>
          </p:cNvSpPr>
          <p:nvPr>
            <p:ph type="sldNum" sz="quarter" idx="5"/>
          </p:nvPr>
        </p:nvSpPr>
        <p:spPr/>
        <p:txBody>
          <a:bodyPr/>
          <a:lstStyle/>
          <a:p>
            <a:fld id="{6DF84F1E-7AB9-4144-9247-34E56DCC2A99}" type="slidenum">
              <a:rPr lang="en-US" smtClean="0"/>
              <a:t>6</a:t>
            </a:fld>
            <a:endParaRPr lang="en-US"/>
          </a:p>
        </p:txBody>
      </p:sp>
    </p:spTree>
    <p:extLst>
      <p:ext uri="{BB962C8B-B14F-4D97-AF65-F5344CB8AC3E}">
        <p14:creationId xmlns:p14="http://schemas.microsoft.com/office/powerpoint/2010/main" val="2901901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a:t>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a:t>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a:t>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a:t>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a:t>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a:t>9/20/19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a:t>9/20/19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a:t>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a:t>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a:t>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a:t>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a:t>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a:t>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a:t>9/20/19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a:t>9/20/19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a:t>9/20/19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a:t>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a:t>9/20/19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097280"/>
            <a:ext cx="8825658" cy="3680101"/>
          </a:xfrm>
        </p:spPr>
        <p:txBody>
          <a:bodyPr/>
          <a:lstStyle/>
          <a:p>
            <a:r>
              <a:rPr lang="en-US" sz="6600" dirty="0"/>
              <a:t>Experiencing God’s Comfort during Times of Grief and Loss</a:t>
            </a:r>
          </a:p>
        </p:txBody>
      </p:sp>
      <p:sp>
        <p:nvSpPr>
          <p:cNvPr id="3" name="Subtitle 2"/>
          <p:cNvSpPr>
            <a:spLocks noGrp="1"/>
          </p:cNvSpPr>
          <p:nvPr>
            <p:ph type="subTitle" idx="1"/>
          </p:nvPr>
        </p:nvSpPr>
        <p:spPr>
          <a:xfrm>
            <a:off x="1154955" y="4777379"/>
            <a:ext cx="8825658" cy="1265611"/>
          </a:xfrm>
        </p:spPr>
        <p:txBody>
          <a:bodyPr/>
          <a:lstStyle/>
          <a:p>
            <a:r>
              <a:rPr lang="en-US" dirty="0"/>
              <a:t>David and Beverly Sedlacek</a:t>
            </a:r>
          </a:p>
          <a:p>
            <a:r>
              <a:rPr lang="en-US" dirty="0"/>
              <a:t>Andrews University SDA Theological Seminary</a:t>
            </a:r>
          </a:p>
          <a:p>
            <a:r>
              <a:rPr lang="en-US" dirty="0"/>
              <a:t>Grief Colloquium  </a:t>
            </a:r>
          </a:p>
          <a:p>
            <a:endParaRPr lang="en-US" dirty="0"/>
          </a:p>
        </p:txBody>
      </p:sp>
    </p:spTree>
    <p:extLst>
      <p:ext uri="{BB962C8B-B14F-4D97-AF65-F5344CB8AC3E}">
        <p14:creationId xmlns:p14="http://schemas.microsoft.com/office/powerpoint/2010/main" val="3526355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10322"/>
          </a:xfrm>
        </p:spPr>
        <p:txBody>
          <a:bodyPr/>
          <a:lstStyle/>
          <a:p>
            <a:r>
              <a:rPr lang="en-US" dirty="0"/>
              <a:t>Experiencing the Comfort of God</a:t>
            </a:r>
          </a:p>
        </p:txBody>
      </p:sp>
      <p:sp>
        <p:nvSpPr>
          <p:cNvPr id="3" name="Content Placeholder 2"/>
          <p:cNvSpPr>
            <a:spLocks noGrp="1"/>
          </p:cNvSpPr>
          <p:nvPr>
            <p:ph idx="1"/>
          </p:nvPr>
        </p:nvSpPr>
        <p:spPr>
          <a:xfrm>
            <a:off x="932688" y="1353312"/>
            <a:ext cx="9117165" cy="4895087"/>
          </a:xfrm>
        </p:spPr>
        <p:txBody>
          <a:bodyPr/>
          <a:lstStyle/>
          <a:p>
            <a:r>
              <a:rPr lang="en-US" sz="2400" b="1" dirty="0"/>
              <a:t>Isaiah 51:11</a:t>
            </a:r>
            <a:r>
              <a:rPr lang="en-US" sz="2400" dirty="0"/>
              <a:t> The ransomed of the LORD will return. They will enter Zion with singing; everlasting joy will crown their heads. Gladness and joy will overtake them, and sorrow and sighing will flee away. (NIV)</a:t>
            </a:r>
          </a:p>
          <a:p>
            <a:r>
              <a:rPr lang="en-US" sz="2400" b="1" dirty="0"/>
              <a:t>Hosea 2:14-15 </a:t>
            </a:r>
            <a:r>
              <a:rPr lang="en-US" sz="2400" dirty="0"/>
              <a:t>  "Therefore I am now going to allure her; I will lead her into the desert and speak tenderly to her.  </a:t>
            </a:r>
            <a:r>
              <a:rPr lang="en-US" sz="2400" baseline="30000" dirty="0"/>
              <a:t>15</a:t>
            </a:r>
            <a:r>
              <a:rPr lang="en-US" sz="2400" dirty="0"/>
              <a:t> There I will give her back her vineyards, and will make the Valley of </a:t>
            </a:r>
            <a:r>
              <a:rPr lang="en-US" sz="2400" dirty="0" err="1"/>
              <a:t>Achor</a:t>
            </a:r>
            <a:r>
              <a:rPr lang="en-US" sz="2400" dirty="0"/>
              <a:t> a door of hope. There she will sing as in the days of her youth, as in the day she came up out of Egypt. (NIV)</a:t>
            </a:r>
          </a:p>
          <a:p>
            <a:endParaRPr lang="en-US" sz="2400" b="1" dirty="0"/>
          </a:p>
          <a:p>
            <a:endParaRPr lang="en-US" dirty="0"/>
          </a:p>
        </p:txBody>
      </p:sp>
    </p:spTree>
    <p:extLst>
      <p:ext uri="{BB962C8B-B14F-4D97-AF65-F5344CB8AC3E}">
        <p14:creationId xmlns:p14="http://schemas.microsoft.com/office/powerpoint/2010/main" val="354506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Experiencing the Comfort of God</a:t>
            </a:r>
          </a:p>
        </p:txBody>
      </p:sp>
      <p:sp>
        <p:nvSpPr>
          <p:cNvPr id="3" name="Content Placeholder 2"/>
          <p:cNvSpPr>
            <a:spLocks noGrp="1"/>
          </p:cNvSpPr>
          <p:nvPr>
            <p:ph idx="1"/>
          </p:nvPr>
        </p:nvSpPr>
        <p:spPr>
          <a:xfrm>
            <a:off x="758952" y="1362974"/>
            <a:ext cx="10631672" cy="5174986"/>
          </a:xfrm>
        </p:spPr>
        <p:txBody>
          <a:bodyPr>
            <a:noAutofit/>
          </a:bodyPr>
          <a:lstStyle/>
          <a:p>
            <a:r>
              <a:rPr lang="en-US" sz="2400" b="1" dirty="0"/>
              <a:t>2 Cor 1:3-11</a:t>
            </a:r>
            <a:r>
              <a:rPr lang="en-US" sz="2400" dirty="0"/>
              <a:t>: Praise be to the God and Father of our Lord Jesus Christ, the Father of compassion and the God of all comfort, who comforts us in all our troubles, so that we can comfort those in any trouble with the comfort we ourselves receive from God. For just as we share abundantly in the sufferings of Christ, so also our comfort abounds through Christ. If we are distressed, it is for your comfort and salvation; if we are comforted, it is for your comfort, which produces in you patient endurance of the same sufferings we suffer. And our hope in you is firm, because we know that just as you share in our sufferings, so also you share in our comfort. (NIV)</a:t>
            </a:r>
          </a:p>
          <a:p>
            <a:r>
              <a:rPr lang="en-US" sz="2400" b="1" dirty="0"/>
              <a:t>Ps 147:2-3 </a:t>
            </a:r>
            <a:r>
              <a:rPr lang="en-US" sz="2400" dirty="0"/>
              <a:t>: The Lord builds up Jerusalem; he gathers the exiles (outcasts) of Israel. He heals the brokenhearted and binds up their wounds. (NIV)</a:t>
            </a:r>
          </a:p>
        </p:txBody>
      </p:sp>
    </p:spTree>
    <p:extLst>
      <p:ext uri="{BB962C8B-B14F-4D97-AF65-F5344CB8AC3E}">
        <p14:creationId xmlns:p14="http://schemas.microsoft.com/office/powerpoint/2010/main" val="3064236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18882"/>
          </a:xfrm>
        </p:spPr>
        <p:txBody>
          <a:bodyPr/>
          <a:lstStyle/>
          <a:p>
            <a:r>
              <a:rPr lang="en-US"/>
              <a:t>Experiencing the Comfort of God</a:t>
            </a:r>
          </a:p>
        </p:txBody>
      </p:sp>
      <p:sp>
        <p:nvSpPr>
          <p:cNvPr id="3" name="Content Placeholder 2"/>
          <p:cNvSpPr>
            <a:spLocks noGrp="1"/>
          </p:cNvSpPr>
          <p:nvPr>
            <p:ph idx="1"/>
          </p:nvPr>
        </p:nvSpPr>
        <p:spPr>
          <a:xfrm>
            <a:off x="1051560" y="1435608"/>
            <a:ext cx="8998293" cy="4812791"/>
          </a:xfrm>
        </p:spPr>
        <p:txBody>
          <a:bodyPr/>
          <a:lstStyle/>
          <a:p>
            <a:r>
              <a:rPr lang="en-US" b="1"/>
              <a:t>Joel 2:25-26 </a:t>
            </a:r>
            <a:r>
              <a:rPr lang="en-US"/>
              <a:t>  'I will repay you for the years the locusts have eaten-- the great locust and the young locust, the other locusts and the locust swarm--my great army that I sent among you.  </a:t>
            </a:r>
            <a:r>
              <a:rPr lang="en-US" baseline="30000"/>
              <a:t>26</a:t>
            </a:r>
            <a:r>
              <a:rPr lang="en-US"/>
              <a:t> You will have plenty to eat, until you are full, and you will praise the name of the LORD your God, who has worked wonders for you; never again will my people be shamed (NIV).</a:t>
            </a:r>
          </a:p>
          <a:p>
            <a:r>
              <a:rPr lang="en-US" b="1"/>
              <a:t>Psalm 27:10 </a:t>
            </a:r>
            <a:r>
              <a:rPr lang="en-US"/>
              <a:t> When my father and mother forsake me, the LORD will receive me (take me up) (NIV).</a:t>
            </a:r>
          </a:p>
          <a:p>
            <a:r>
              <a:rPr lang="en-US" b="1"/>
              <a:t>Romans 8:32 </a:t>
            </a:r>
            <a:r>
              <a:rPr lang="en-US"/>
              <a:t>  He who did not spare his own Son, but gave him up for us all-- how will he not also, along with him, graciously give us all things? (NIV)</a:t>
            </a:r>
          </a:p>
          <a:p>
            <a:pPr marL="0" indent="0">
              <a:buNone/>
            </a:pPr>
            <a:endParaRPr lang="en-US"/>
          </a:p>
        </p:txBody>
      </p:sp>
    </p:spTree>
    <p:extLst>
      <p:ext uri="{BB962C8B-B14F-4D97-AF65-F5344CB8AC3E}">
        <p14:creationId xmlns:p14="http://schemas.microsoft.com/office/powerpoint/2010/main" val="2957089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28026"/>
          </a:xfrm>
        </p:spPr>
        <p:txBody>
          <a:bodyPr/>
          <a:lstStyle/>
          <a:p>
            <a:r>
              <a:rPr lang="en-US"/>
              <a:t>Safe Place Exercise</a:t>
            </a:r>
            <a:br>
              <a:rPr lang="en-US"/>
            </a:br>
            <a:endParaRPr lang="en-US"/>
          </a:p>
        </p:txBody>
      </p:sp>
      <p:sp>
        <p:nvSpPr>
          <p:cNvPr id="3" name="Content Placeholder 2"/>
          <p:cNvSpPr>
            <a:spLocks noGrp="1"/>
          </p:cNvSpPr>
          <p:nvPr>
            <p:ph idx="1"/>
          </p:nvPr>
        </p:nvSpPr>
        <p:spPr>
          <a:xfrm>
            <a:off x="731520" y="1252728"/>
            <a:ext cx="9318333" cy="4995671"/>
          </a:xfrm>
        </p:spPr>
        <p:txBody>
          <a:bodyPr/>
          <a:lstStyle/>
          <a:p>
            <a:pPr lvl="1"/>
            <a:r>
              <a:rPr lang="en-US" sz="2400"/>
              <a:t>Sit quietly in a comfortable position</a:t>
            </a:r>
          </a:p>
          <a:p>
            <a:pPr lvl="1"/>
            <a:r>
              <a:rPr lang="en-US" sz="2400"/>
              <a:t>Take several deep breaths, letting them out slowly</a:t>
            </a:r>
          </a:p>
          <a:p>
            <a:pPr lvl="1"/>
            <a:r>
              <a:rPr lang="en-US" sz="2400"/>
              <a:t>Begin to whisper words of thanks and praise to the Lord</a:t>
            </a:r>
          </a:p>
          <a:p>
            <a:pPr lvl="1"/>
            <a:r>
              <a:rPr lang="en-US" sz="2400"/>
              <a:t>After a few moments, invite the Holy Spirit to take over your imagination</a:t>
            </a:r>
          </a:p>
          <a:p>
            <a:pPr lvl="1"/>
            <a:r>
              <a:rPr lang="en-US" sz="2400"/>
              <a:t>Ask the Spirit to create within your mind a safe place where you can meet the Lord. It may be an imaginary place or somewhere you have been before that is special, like a cabin, beach, or spot along a quiet stream.</a:t>
            </a:r>
          </a:p>
          <a:p>
            <a:pPr marL="0" indent="0">
              <a:buNone/>
            </a:pPr>
            <a:endParaRPr lang="en-US"/>
          </a:p>
          <a:p>
            <a:endParaRPr lang="en-US"/>
          </a:p>
        </p:txBody>
      </p:sp>
    </p:spTree>
    <p:extLst>
      <p:ext uri="{BB962C8B-B14F-4D97-AF65-F5344CB8AC3E}">
        <p14:creationId xmlns:p14="http://schemas.microsoft.com/office/powerpoint/2010/main" val="342487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64602"/>
          </a:xfrm>
        </p:spPr>
        <p:txBody>
          <a:bodyPr/>
          <a:lstStyle/>
          <a:p>
            <a:r>
              <a:rPr lang="en-US"/>
              <a:t>Safe Place Exercise (cont.)</a:t>
            </a:r>
          </a:p>
        </p:txBody>
      </p:sp>
      <p:sp>
        <p:nvSpPr>
          <p:cNvPr id="3" name="Content Placeholder 2"/>
          <p:cNvSpPr>
            <a:spLocks noGrp="1"/>
          </p:cNvSpPr>
          <p:nvPr>
            <p:ph idx="1"/>
          </p:nvPr>
        </p:nvSpPr>
        <p:spPr>
          <a:xfrm>
            <a:off x="822960" y="1417320"/>
            <a:ext cx="9226893" cy="4831079"/>
          </a:xfrm>
        </p:spPr>
        <p:txBody>
          <a:bodyPr>
            <a:normAutofit/>
          </a:bodyPr>
          <a:lstStyle/>
          <a:p>
            <a:pPr lvl="0"/>
            <a:r>
              <a:rPr lang="en-US" sz="2400"/>
              <a:t>Rest there for as long as you like, enjoying all the surroundings. If you experience some dissonance or distraction, ask the Holy Spirit to take it away in the name of Jesus.</a:t>
            </a:r>
          </a:p>
          <a:p>
            <a:pPr lvl="0"/>
            <a:r>
              <a:rPr lang="en-US" sz="2400"/>
              <a:t>When ready, invite the Lord to join you in that place. If that frightens you, ask him to come as a Lamb, or to simply allow you to feel his presence.</a:t>
            </a:r>
          </a:p>
          <a:p>
            <a:pPr lvl="0"/>
            <a:r>
              <a:rPr lang="en-US" sz="2400"/>
              <a:t>Once there, notice the warmth of his love.  Let it soak into your being. If you are allowing Christ to be there, notice his posture, eyes, and extended arms. Draw close to him if you desire.</a:t>
            </a:r>
          </a:p>
          <a:p>
            <a:pPr marL="0" indent="0">
              <a:buNone/>
            </a:pPr>
            <a:endParaRPr lang="en-US" sz="2400"/>
          </a:p>
        </p:txBody>
      </p:sp>
    </p:spTree>
    <p:extLst>
      <p:ext uri="{BB962C8B-B14F-4D97-AF65-F5344CB8AC3E}">
        <p14:creationId xmlns:p14="http://schemas.microsoft.com/office/powerpoint/2010/main" val="303630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452718"/>
            <a:ext cx="9403742" cy="1056042"/>
          </a:xfrm>
        </p:spPr>
        <p:txBody>
          <a:bodyPr/>
          <a:lstStyle/>
          <a:p>
            <a:r>
              <a:rPr lang="en-US"/>
              <a:t>Safe Place Exercise (cont.)</a:t>
            </a:r>
          </a:p>
        </p:txBody>
      </p:sp>
      <p:sp>
        <p:nvSpPr>
          <p:cNvPr id="3" name="Content Placeholder 2"/>
          <p:cNvSpPr>
            <a:spLocks noGrp="1"/>
          </p:cNvSpPr>
          <p:nvPr>
            <p:ph idx="1"/>
          </p:nvPr>
        </p:nvSpPr>
        <p:spPr>
          <a:xfrm>
            <a:off x="731520" y="1655064"/>
            <a:ext cx="9318333" cy="4593335"/>
          </a:xfrm>
        </p:spPr>
        <p:txBody>
          <a:bodyPr>
            <a:normAutofit/>
          </a:bodyPr>
          <a:lstStyle/>
          <a:p>
            <a:pPr lvl="0"/>
            <a:r>
              <a:rPr lang="en-US" sz="2800"/>
              <a:t>When ready, tell Jesus how you feel about him.  Then ask how he feels about you. He may respond with words or maybe actions.  Either way, experience his acceptance and delight.</a:t>
            </a:r>
          </a:p>
          <a:p>
            <a:pPr lvl="0"/>
            <a:r>
              <a:rPr lang="en-US" sz="2800"/>
              <a:t>If you are ready to conclude the exercise, simply spend a few moments in thanks and praise.</a:t>
            </a:r>
          </a:p>
          <a:p>
            <a:pPr lvl="0"/>
            <a:r>
              <a:rPr lang="en-US" sz="2800"/>
              <a:t>Take a few deep breaths, letting them out slowly.</a:t>
            </a:r>
          </a:p>
          <a:p>
            <a:pPr marL="0" indent="0">
              <a:buNone/>
            </a:pPr>
            <a:endParaRPr lang="en-US"/>
          </a:p>
        </p:txBody>
      </p:sp>
    </p:spTree>
    <p:extLst>
      <p:ext uri="{BB962C8B-B14F-4D97-AF65-F5344CB8AC3E}">
        <p14:creationId xmlns:p14="http://schemas.microsoft.com/office/powerpoint/2010/main" val="373127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01178"/>
          </a:xfrm>
        </p:spPr>
        <p:txBody>
          <a:bodyPr/>
          <a:lstStyle/>
          <a:p>
            <a:r>
              <a:rPr lang="en-US"/>
              <a:t>Experiencing the Comfort of God</a:t>
            </a:r>
          </a:p>
        </p:txBody>
      </p:sp>
      <p:sp>
        <p:nvSpPr>
          <p:cNvPr id="3" name="Content Placeholder 2"/>
          <p:cNvSpPr>
            <a:spLocks noGrp="1"/>
          </p:cNvSpPr>
          <p:nvPr>
            <p:ph idx="1"/>
          </p:nvPr>
        </p:nvSpPr>
        <p:spPr>
          <a:xfrm>
            <a:off x="1002728" y="1453896"/>
            <a:ext cx="8946541" cy="4195481"/>
          </a:xfrm>
        </p:spPr>
        <p:txBody>
          <a:bodyPr/>
          <a:lstStyle/>
          <a:p>
            <a:r>
              <a:rPr lang="en-US" sz="2400"/>
              <a:t>Inviting Jesus into the places of pain in our experience.</a:t>
            </a:r>
          </a:p>
          <a:p>
            <a:pPr lvl="1"/>
            <a:r>
              <a:rPr lang="en-US" sz="2400"/>
              <a:t>“I will tell of the Lord’s unfailing love. I will praise the Lord for all he has done.  I will rejoice in his great goodness to Israel, which he has granted according to his mercy and love…. In all their suffering he also suffered, and he personally rescued them. In his love and mercy he redeemed them. He lifted them up and carried them through all the years.” (Isaiah 63:7-9 (NIV)</a:t>
            </a:r>
          </a:p>
          <a:p>
            <a:endParaRPr lang="en-US"/>
          </a:p>
        </p:txBody>
      </p:sp>
    </p:spTree>
    <p:extLst>
      <p:ext uri="{BB962C8B-B14F-4D97-AF65-F5344CB8AC3E}">
        <p14:creationId xmlns:p14="http://schemas.microsoft.com/office/powerpoint/2010/main" val="77526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65186"/>
          </a:xfrm>
        </p:spPr>
        <p:txBody>
          <a:bodyPr/>
          <a:lstStyle/>
          <a:p>
            <a:r>
              <a:rPr lang="en-US"/>
              <a:t>God’s Final Word of Comfort</a:t>
            </a:r>
          </a:p>
        </p:txBody>
      </p:sp>
      <p:sp>
        <p:nvSpPr>
          <p:cNvPr id="3" name="Content Placeholder 2"/>
          <p:cNvSpPr>
            <a:spLocks noGrp="1"/>
          </p:cNvSpPr>
          <p:nvPr>
            <p:ph idx="1"/>
          </p:nvPr>
        </p:nvSpPr>
        <p:spPr>
          <a:xfrm>
            <a:off x="1069848" y="1453896"/>
            <a:ext cx="8980005" cy="4794503"/>
          </a:xfrm>
        </p:spPr>
        <p:txBody>
          <a:bodyPr>
            <a:normAutofit/>
          </a:bodyPr>
          <a:lstStyle/>
          <a:p>
            <a:r>
              <a:rPr lang="en-US" sz="3600"/>
              <a:t>“There will be an end of suffering “And God will wipe away every tear from their eyes; there shall be no more death, nor sorrow, nor crying. There shall be no more pain, for the former things have passed away.” (Revelation 21:4)</a:t>
            </a:r>
          </a:p>
          <a:p>
            <a:pPr marL="0" indent="0">
              <a:buNone/>
            </a:pPr>
            <a:endParaRPr lang="en-US" sz="3600"/>
          </a:p>
        </p:txBody>
      </p:sp>
    </p:spTree>
    <p:extLst>
      <p:ext uri="{BB962C8B-B14F-4D97-AF65-F5344CB8AC3E}">
        <p14:creationId xmlns:p14="http://schemas.microsoft.com/office/powerpoint/2010/main" val="2447141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18882"/>
          </a:xfrm>
        </p:spPr>
        <p:txBody>
          <a:bodyPr/>
          <a:lstStyle/>
          <a:p>
            <a:r>
              <a:rPr lang="en-US"/>
              <a:t>Group Exercise</a:t>
            </a:r>
          </a:p>
        </p:txBody>
      </p:sp>
      <p:sp>
        <p:nvSpPr>
          <p:cNvPr id="3" name="Content Placeholder 2"/>
          <p:cNvSpPr>
            <a:spLocks noGrp="1"/>
          </p:cNvSpPr>
          <p:nvPr>
            <p:ph idx="1"/>
          </p:nvPr>
        </p:nvSpPr>
        <p:spPr>
          <a:xfrm>
            <a:off x="950976" y="1371600"/>
            <a:ext cx="9729216" cy="4992624"/>
          </a:xfrm>
        </p:spPr>
        <p:txBody>
          <a:bodyPr>
            <a:noAutofit/>
          </a:bodyPr>
          <a:lstStyle/>
          <a:p>
            <a:r>
              <a:rPr lang="en-US" sz="2800"/>
              <a:t>Have you experienced the comfort of God for yourself in any area of your life?</a:t>
            </a:r>
          </a:p>
          <a:p>
            <a:r>
              <a:rPr lang="en-US" sz="2800"/>
              <a:t>Are there areas of your life in which you still need to experience God?</a:t>
            </a:r>
          </a:p>
          <a:p>
            <a:r>
              <a:rPr lang="en-US" sz="2800"/>
              <a:t>What was the biggest take-away from this weekend for you?</a:t>
            </a:r>
          </a:p>
          <a:p>
            <a:r>
              <a:rPr lang="en-US" sz="2800"/>
              <a:t>What else was helpful?</a:t>
            </a:r>
          </a:p>
          <a:p>
            <a:r>
              <a:rPr lang="en-US" sz="2800"/>
              <a:t>What would you recommend for future grief and loss seminars?</a:t>
            </a:r>
          </a:p>
        </p:txBody>
      </p:sp>
    </p:spTree>
    <p:extLst>
      <p:ext uri="{BB962C8B-B14F-4D97-AF65-F5344CB8AC3E}">
        <p14:creationId xmlns:p14="http://schemas.microsoft.com/office/powerpoint/2010/main" val="3408199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Healing in Jesus Suffering</a:t>
            </a:r>
          </a:p>
        </p:txBody>
      </p:sp>
      <p:sp>
        <p:nvSpPr>
          <p:cNvPr id="3" name="Content Placeholder 2"/>
          <p:cNvSpPr>
            <a:spLocks noGrp="1"/>
          </p:cNvSpPr>
          <p:nvPr>
            <p:ph idx="1"/>
          </p:nvPr>
        </p:nvSpPr>
        <p:spPr/>
        <p:txBody>
          <a:bodyPr>
            <a:normAutofit/>
          </a:bodyPr>
          <a:lstStyle/>
          <a:p>
            <a:r>
              <a:rPr lang="en-US" sz="2800" dirty="0"/>
              <a:t>Isaiah 53:3-4 He is despised and rejected by men. A Man of sorrows and acquainted with grief. And we hid, as it were, our faces from Him; He was despised, and we did not esteem Him. Surely He has borne our griefs and carried our sorrows.</a:t>
            </a:r>
          </a:p>
        </p:txBody>
      </p:sp>
    </p:spTree>
    <p:extLst>
      <p:ext uri="{BB962C8B-B14F-4D97-AF65-F5344CB8AC3E}">
        <p14:creationId xmlns:p14="http://schemas.microsoft.com/office/powerpoint/2010/main" val="2544259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Healing in Jesus Suffering</a:t>
            </a:r>
          </a:p>
        </p:txBody>
      </p:sp>
      <p:sp>
        <p:nvSpPr>
          <p:cNvPr id="3" name="Content Placeholder 2"/>
          <p:cNvSpPr>
            <a:spLocks noGrp="1"/>
          </p:cNvSpPr>
          <p:nvPr>
            <p:ph idx="1"/>
          </p:nvPr>
        </p:nvSpPr>
        <p:spPr/>
        <p:txBody>
          <a:bodyPr/>
          <a:lstStyle/>
          <a:p>
            <a:r>
              <a:rPr lang="en-US" sz="2400" dirty="0"/>
              <a:t>Through Identification with the sufferings of Jesus in prayer</a:t>
            </a:r>
          </a:p>
          <a:p>
            <a:pPr lvl="1"/>
            <a:r>
              <a:rPr lang="en-US" sz="2400" dirty="0"/>
              <a:t>Born to an unwed mother</a:t>
            </a:r>
          </a:p>
          <a:p>
            <a:pPr lvl="1"/>
            <a:r>
              <a:rPr lang="en-US" sz="2400" dirty="0"/>
              <a:t>Was a refugee</a:t>
            </a:r>
          </a:p>
          <a:p>
            <a:pPr lvl="1"/>
            <a:r>
              <a:rPr lang="en-US" sz="2400" dirty="0"/>
              <a:t>Struggled to surrender His will to His Father</a:t>
            </a:r>
          </a:p>
          <a:p>
            <a:pPr lvl="1"/>
            <a:r>
              <a:rPr lang="en-US" sz="2400" dirty="0"/>
              <a:t>Betrayed by a kiss, sold for the price of a slave</a:t>
            </a:r>
          </a:p>
          <a:p>
            <a:pPr lvl="1"/>
            <a:r>
              <a:rPr lang="en-US" sz="2400" dirty="0"/>
              <a:t>Stripped naked, physically, verbally, and mentally violated by the religious leaders.</a:t>
            </a:r>
          </a:p>
          <a:p>
            <a:pPr marL="0" indent="0">
              <a:buNone/>
            </a:pPr>
            <a:endParaRPr lang="en-US" dirty="0"/>
          </a:p>
        </p:txBody>
      </p:sp>
    </p:spTree>
    <p:extLst>
      <p:ext uri="{BB962C8B-B14F-4D97-AF65-F5344CB8AC3E}">
        <p14:creationId xmlns:p14="http://schemas.microsoft.com/office/powerpoint/2010/main" val="356350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Healing in Jesus Suffering</a:t>
            </a:r>
          </a:p>
        </p:txBody>
      </p:sp>
      <p:sp>
        <p:nvSpPr>
          <p:cNvPr id="3" name="Content Placeholder 2"/>
          <p:cNvSpPr>
            <a:spLocks noGrp="1"/>
          </p:cNvSpPr>
          <p:nvPr>
            <p:ph idx="1"/>
          </p:nvPr>
        </p:nvSpPr>
        <p:spPr>
          <a:xfrm>
            <a:off x="725774" y="2052918"/>
            <a:ext cx="9939076" cy="4195481"/>
          </a:xfrm>
        </p:spPr>
        <p:txBody>
          <a:bodyPr>
            <a:normAutofit fontScale="92500" lnSpcReduction="10000"/>
          </a:bodyPr>
          <a:lstStyle/>
          <a:p>
            <a:r>
              <a:rPr lang="en-US" sz="2400" dirty="0"/>
              <a:t>Praise be to the God and Father of our Lord Jesus Christ, the Father of compassion and the God of all comfort, who comforts us in all our troubles, so that we can comfort those in any trouble with the comfort we ourselves receive from God. For just as we share abundantly in the sufferings of Christ, so also our comfort abounds through Christ. If we are distressed, it is for your comfort and salvation; if we are comforted, it is for your comfort, which produces in you patient endurance of the same sufferings we suffer. And our hope in you is firm, because we know that just as you share in our sufferings, so also you share in our comfort. (2Cor 1:3-11)</a:t>
            </a:r>
          </a:p>
          <a:p>
            <a:r>
              <a:rPr lang="en-US" sz="2400" dirty="0"/>
              <a:t>The Lord builds up Jerusalem; he gathers the exiles (outcasts) of Israel. He heals the brokenhearted and binds up their wounds. (Ps 147:2-3)</a:t>
            </a:r>
          </a:p>
          <a:p>
            <a:endParaRPr lang="en-US" dirty="0"/>
          </a:p>
        </p:txBody>
      </p:sp>
    </p:spTree>
    <p:extLst>
      <p:ext uri="{BB962C8B-B14F-4D97-AF65-F5344CB8AC3E}">
        <p14:creationId xmlns:p14="http://schemas.microsoft.com/office/powerpoint/2010/main" val="96333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292183" cy="1400530"/>
          </a:xfrm>
        </p:spPr>
        <p:txBody>
          <a:bodyPr/>
          <a:lstStyle/>
          <a:p>
            <a:r>
              <a:rPr lang="en-US" sz="4800" dirty="0"/>
              <a:t>Finding Healing in Jesus Suffering</a:t>
            </a:r>
          </a:p>
        </p:txBody>
      </p:sp>
      <p:sp>
        <p:nvSpPr>
          <p:cNvPr id="3" name="Content Placeholder 2"/>
          <p:cNvSpPr>
            <a:spLocks noGrp="1"/>
          </p:cNvSpPr>
          <p:nvPr>
            <p:ph idx="1"/>
          </p:nvPr>
        </p:nvSpPr>
        <p:spPr>
          <a:xfrm>
            <a:off x="465826" y="1293962"/>
            <a:ext cx="11386867" cy="5111320"/>
          </a:xfrm>
        </p:spPr>
        <p:txBody>
          <a:bodyPr>
            <a:normAutofit fontScale="92500" lnSpcReduction="10000"/>
          </a:bodyPr>
          <a:lstStyle/>
          <a:p>
            <a:pPr marL="0" indent="0">
              <a:buNone/>
            </a:pPr>
            <a:r>
              <a:rPr lang="en-US" sz="3000" dirty="0"/>
              <a:t>Jesus’ suffering </a:t>
            </a:r>
          </a:p>
          <a:p>
            <a:pPr lvl="1"/>
            <a:r>
              <a:rPr lang="en-US" sz="3000" dirty="0"/>
              <a:t>Shamed, humiliated and embarrassed by men in power over Him who should have been protecting Him and supporting Him.</a:t>
            </a:r>
          </a:p>
          <a:p>
            <a:pPr lvl="1"/>
            <a:r>
              <a:rPr lang="en-US" sz="3000" dirty="0"/>
              <a:t>Tempted to numb his pain when His situation seemed to be hopeless and useless.</a:t>
            </a:r>
          </a:p>
          <a:p>
            <a:pPr lvl="1"/>
            <a:r>
              <a:rPr lang="en-US" sz="3000" dirty="0"/>
              <a:t>Cried out “My God, My God, Why have You forsaken Me?” in the midst of being unfairly, unjustly accused, rejected, arrested, convicted and murdered as He was suffering and dying for our sin, our shame, and our guilt.</a:t>
            </a:r>
          </a:p>
          <a:p>
            <a:pPr lvl="1"/>
            <a:r>
              <a:rPr lang="en-US" sz="3000" dirty="0"/>
              <a:t>Tempted to relinquish His identity from the beginning to the end of His life (If you are the Son of God).</a:t>
            </a:r>
          </a:p>
          <a:p>
            <a:pPr marL="0" indent="0">
              <a:buNone/>
            </a:pPr>
            <a:endParaRPr lang="en-US" dirty="0"/>
          </a:p>
        </p:txBody>
      </p:sp>
    </p:spTree>
    <p:extLst>
      <p:ext uri="{BB962C8B-B14F-4D97-AF65-F5344CB8AC3E}">
        <p14:creationId xmlns:p14="http://schemas.microsoft.com/office/powerpoint/2010/main" val="13067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Biblical Interventions</a:t>
            </a:r>
          </a:p>
        </p:txBody>
      </p:sp>
      <p:sp>
        <p:nvSpPr>
          <p:cNvPr id="3" name="Content Placeholder 2"/>
          <p:cNvSpPr>
            <a:spLocks noGrp="1"/>
          </p:cNvSpPr>
          <p:nvPr>
            <p:ph idx="1"/>
          </p:nvPr>
        </p:nvSpPr>
        <p:spPr>
          <a:xfrm>
            <a:off x="1103312" y="1713240"/>
            <a:ext cx="10287312" cy="4635827"/>
          </a:xfrm>
        </p:spPr>
        <p:txBody>
          <a:bodyPr>
            <a:normAutofit fontScale="92500" lnSpcReduction="10000"/>
          </a:bodyPr>
          <a:lstStyle/>
          <a:p>
            <a:r>
              <a:rPr lang="en-US" sz="3900" dirty="0"/>
              <a:t>Addressing Difficult Questions such as “Why, God?” “Why did you not stop the abuse?” “Why did you give me these broken parents?”</a:t>
            </a:r>
          </a:p>
          <a:p>
            <a:r>
              <a:rPr lang="en-US" sz="3900" dirty="0"/>
              <a:t>Anger at God</a:t>
            </a:r>
          </a:p>
          <a:p>
            <a:pPr lvl="1"/>
            <a:r>
              <a:rPr lang="en-US" sz="3900" dirty="0"/>
              <a:t>Biblical lament (Job:15 and Psalm 22 as examples)</a:t>
            </a:r>
          </a:p>
          <a:p>
            <a:r>
              <a:rPr lang="en-US" sz="3900" dirty="0"/>
              <a:t>Anger at Oneself</a:t>
            </a:r>
          </a:p>
          <a:p>
            <a:pPr lvl="1"/>
            <a:endParaRPr lang="en-US" sz="3900" dirty="0"/>
          </a:p>
          <a:p>
            <a:pPr marL="0" indent="0">
              <a:buNone/>
            </a:pPr>
            <a:endParaRPr lang="en-US" dirty="0"/>
          </a:p>
        </p:txBody>
      </p:sp>
    </p:spTree>
    <p:extLst>
      <p:ext uri="{BB962C8B-B14F-4D97-AF65-F5344CB8AC3E}">
        <p14:creationId xmlns:p14="http://schemas.microsoft.com/office/powerpoint/2010/main" val="169035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Biblical Interventions</a:t>
            </a:r>
          </a:p>
        </p:txBody>
      </p:sp>
      <p:sp>
        <p:nvSpPr>
          <p:cNvPr id="3" name="Content Placeholder 2"/>
          <p:cNvSpPr>
            <a:spLocks noGrp="1"/>
          </p:cNvSpPr>
          <p:nvPr>
            <p:ph idx="1"/>
          </p:nvPr>
        </p:nvSpPr>
        <p:spPr>
          <a:xfrm>
            <a:off x="1103312" y="2052918"/>
            <a:ext cx="10005067" cy="4195481"/>
          </a:xfrm>
        </p:spPr>
        <p:txBody>
          <a:bodyPr/>
          <a:lstStyle/>
          <a:p>
            <a:r>
              <a:rPr lang="en-US" sz="2400" dirty="0"/>
              <a:t>Inviting Jesus into the places of pain in our experience.</a:t>
            </a:r>
            <a:r>
              <a:rPr lang="en-US" sz="2400" baseline="30000" dirty="0"/>
              <a:t> </a:t>
            </a:r>
          </a:p>
          <a:p>
            <a:pPr lvl="1"/>
            <a:r>
              <a:rPr lang="en-US" sz="2400" b="1" dirty="0"/>
              <a:t>Psalms 23:4 </a:t>
            </a:r>
            <a:r>
              <a:rPr lang="en-US" sz="2400" dirty="0"/>
              <a:t>Yea, though I walk through the valley of the shadow of death, I will fear no evil, for you are with me; your rod and your staff, they comfort me.</a:t>
            </a:r>
            <a:endParaRPr lang="en-US" sz="2400" b="1" dirty="0"/>
          </a:p>
          <a:p>
            <a:endParaRPr lang="en-US" sz="2400" baseline="30000" dirty="0"/>
          </a:p>
          <a:p>
            <a:pPr lvl="1"/>
            <a:r>
              <a:rPr lang="en-US" sz="2400" baseline="30000" dirty="0"/>
              <a:t> </a:t>
            </a:r>
            <a:r>
              <a:rPr lang="en-US" sz="2400" b="1" dirty="0"/>
              <a:t>Isaiah 51:3 (NIV) </a:t>
            </a:r>
            <a:r>
              <a:rPr lang="en-US" sz="2400" dirty="0"/>
              <a:t> The LORD will surely comfort Zion and will look with compassion on all her ruins; he will make her deserts like Eden, her wastelands like the garden of the LORD. Joy and gladness will be found in her, thanksgiving and the sound of singing.</a:t>
            </a:r>
          </a:p>
          <a:p>
            <a:endParaRPr lang="en-US" dirty="0"/>
          </a:p>
        </p:txBody>
      </p:sp>
    </p:spTree>
    <p:extLst>
      <p:ext uri="{BB962C8B-B14F-4D97-AF65-F5344CB8AC3E}">
        <p14:creationId xmlns:p14="http://schemas.microsoft.com/office/powerpoint/2010/main" val="1138798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46898"/>
          </a:xfrm>
        </p:spPr>
        <p:txBody>
          <a:bodyPr/>
          <a:lstStyle/>
          <a:p>
            <a:r>
              <a:rPr lang="en-US" sz="4400" dirty="0"/>
              <a:t>Biblical Concepts Related to Grief</a:t>
            </a:r>
          </a:p>
        </p:txBody>
      </p:sp>
      <p:sp>
        <p:nvSpPr>
          <p:cNvPr id="3" name="Content Placeholder 2"/>
          <p:cNvSpPr>
            <a:spLocks noGrp="1"/>
          </p:cNvSpPr>
          <p:nvPr>
            <p:ph idx="1"/>
          </p:nvPr>
        </p:nvSpPr>
        <p:spPr>
          <a:xfrm>
            <a:off x="987552" y="1335024"/>
            <a:ext cx="9062301" cy="4913375"/>
          </a:xfrm>
        </p:spPr>
        <p:txBody>
          <a:bodyPr/>
          <a:lstStyle/>
          <a:p>
            <a:r>
              <a:rPr lang="en-US" sz="2400" dirty="0"/>
              <a:t>A merry (cheerful) heart is good medicine, but a broken (crushed) spirit dries the bones. (Proverbs 17:22)</a:t>
            </a:r>
          </a:p>
          <a:p>
            <a:r>
              <a:rPr lang="en-US" sz="2400" dirty="0"/>
              <a:t>The human spirit can endure in sickness, but a crushed spirit who can bear? (Proverbs 18:14)</a:t>
            </a:r>
          </a:p>
          <a:p>
            <a:r>
              <a:rPr lang="en-US" sz="2400" dirty="0"/>
              <a:t>A happy heart makes the face cheerful, but heartache crushes the spirit (by sorrow of the heart, the spirit is broken). (Proverbs 15:13)</a:t>
            </a:r>
          </a:p>
          <a:p>
            <a:r>
              <a:rPr lang="en-US" sz="2400" dirty="0"/>
              <a:t>God teaches us in his word how brokenness, grief and sorrow occur in human life in this fallen world.  Essentially, brokenness and grief are the result of sin.</a:t>
            </a:r>
          </a:p>
          <a:p>
            <a:pPr marL="0" indent="0">
              <a:buNone/>
            </a:pPr>
            <a:endParaRPr lang="en-US" dirty="0"/>
          </a:p>
        </p:txBody>
      </p:sp>
    </p:spTree>
    <p:extLst>
      <p:ext uri="{BB962C8B-B14F-4D97-AF65-F5344CB8AC3E}">
        <p14:creationId xmlns:p14="http://schemas.microsoft.com/office/powerpoint/2010/main" val="427954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09738"/>
          </a:xfrm>
        </p:spPr>
        <p:txBody>
          <a:bodyPr/>
          <a:lstStyle/>
          <a:p>
            <a:r>
              <a:rPr lang="en-US" dirty="0"/>
              <a:t>Experiencing the Comfort of God</a:t>
            </a:r>
          </a:p>
        </p:txBody>
      </p:sp>
      <p:sp>
        <p:nvSpPr>
          <p:cNvPr id="3" name="Content Placeholder 2"/>
          <p:cNvSpPr>
            <a:spLocks noGrp="1"/>
          </p:cNvSpPr>
          <p:nvPr>
            <p:ph idx="1"/>
          </p:nvPr>
        </p:nvSpPr>
        <p:spPr>
          <a:xfrm>
            <a:off x="923544" y="1435608"/>
            <a:ext cx="9539702" cy="4812791"/>
          </a:xfrm>
        </p:spPr>
        <p:txBody>
          <a:bodyPr>
            <a:noAutofit/>
          </a:bodyPr>
          <a:lstStyle/>
          <a:p>
            <a:r>
              <a:rPr lang="en-US" sz="2400" dirty="0"/>
              <a:t>There is power in the living Word of God as it is spoken into the heart of a hurting, grieving human person.</a:t>
            </a:r>
          </a:p>
          <a:p>
            <a:pPr lvl="1"/>
            <a:r>
              <a:rPr lang="en-US" sz="2400" dirty="0"/>
              <a:t>For the word of God is alive and active. Sharper than any double-edged sword, it penetrates even to dividing soul and spirit, joints and marrow; it judges the thoughts and intents of the heart. (Hebrews 4:12)</a:t>
            </a:r>
          </a:p>
          <a:p>
            <a:r>
              <a:rPr lang="en-US" sz="2400" dirty="0"/>
              <a:t>A living connection between the intercessor and the Spirit of God is essential to effective prayer ministry of comfort.</a:t>
            </a:r>
          </a:p>
          <a:p>
            <a:r>
              <a:rPr lang="en-US" sz="2400" dirty="0"/>
              <a:t>Many people have never experienced comfort in their own lives as humans.  They’ve not been permitted to have normal human feelings, and therefore, have little or no framework in which to put comfort from God.</a:t>
            </a:r>
          </a:p>
          <a:p>
            <a:endParaRPr lang="en-US" sz="2400" dirty="0"/>
          </a:p>
        </p:txBody>
      </p:sp>
    </p:spTree>
    <p:extLst>
      <p:ext uri="{BB962C8B-B14F-4D97-AF65-F5344CB8AC3E}">
        <p14:creationId xmlns:p14="http://schemas.microsoft.com/office/powerpoint/2010/main" val="364041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3421</TotalTime>
  <Words>1823</Words>
  <Application>Microsoft Macintosh PowerPoint</Application>
  <PresentationFormat>Widescreen</PresentationFormat>
  <Paragraphs>83</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Wingdings 3</vt:lpstr>
      <vt:lpstr>Ion</vt:lpstr>
      <vt:lpstr>Experiencing God’s Comfort during Times of Grief and Loss</vt:lpstr>
      <vt:lpstr>Finding Healing in Jesus Suffering</vt:lpstr>
      <vt:lpstr>Finding Healing in Jesus Suffering</vt:lpstr>
      <vt:lpstr>Finding Healing in Jesus Suffering</vt:lpstr>
      <vt:lpstr>Finding Healing in Jesus Suffering</vt:lpstr>
      <vt:lpstr>Biblical Interventions</vt:lpstr>
      <vt:lpstr>Biblical Interventions</vt:lpstr>
      <vt:lpstr>Biblical Concepts Related to Grief</vt:lpstr>
      <vt:lpstr>Experiencing the Comfort of God</vt:lpstr>
      <vt:lpstr>Experiencing the Comfort of God</vt:lpstr>
      <vt:lpstr>Experiencing the Comfort of God</vt:lpstr>
      <vt:lpstr>Experiencing the Comfort of God</vt:lpstr>
      <vt:lpstr>Safe Place Exercise </vt:lpstr>
      <vt:lpstr>Safe Place Exercise (cont.)</vt:lpstr>
      <vt:lpstr>Safe Place Exercise (cont.)</vt:lpstr>
      <vt:lpstr>Experiencing the Comfort of God</vt:lpstr>
      <vt:lpstr>God’s Final Word of Comfort</vt:lpstr>
      <vt:lpstr>Group Exercise</vt:lpstr>
    </vt:vector>
  </TitlesOfParts>
  <Company>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Biblical Interventions for Healing Grief and Loss</dc:title>
  <dc:creator>David Sedlacek</dc:creator>
  <cp:lastModifiedBy>Beverly Sedlacek</cp:lastModifiedBy>
  <cp:revision>21</cp:revision>
  <dcterms:created xsi:type="dcterms:W3CDTF">2017-08-24T22:06:42Z</dcterms:created>
  <dcterms:modified xsi:type="dcterms:W3CDTF">2019-09-22T12:31:47Z</dcterms:modified>
</cp:coreProperties>
</file>